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79" autoAdjust="0"/>
    <p:restoredTop sz="94684" autoAdjust="0"/>
  </p:normalViewPr>
  <p:slideViewPr>
    <p:cSldViewPr>
      <p:cViewPr varScale="1">
        <p:scale>
          <a:sx n="45" d="100"/>
          <a:sy n="45" d="100"/>
        </p:scale>
        <p:origin x="-114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492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sosceles Triangle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F16BE139-A360-4C3A-B04C-0F2F86468216}" type="datetimeFigureOut">
              <a:rPr lang="en-US" smtClean="0"/>
              <a:pPr/>
              <a:t>8/29/2012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2B434D34-B871-4849-A640-BE2FE1481C1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6BE139-A360-4C3A-B04C-0F2F86468216}" type="datetimeFigureOut">
              <a:rPr lang="en-US" smtClean="0"/>
              <a:pPr/>
              <a:t>8/29/2012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434D34-B871-4849-A640-BE2FE1481C1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6BE139-A360-4C3A-B04C-0F2F86468216}" type="datetimeFigureOut">
              <a:rPr lang="en-US" smtClean="0"/>
              <a:pPr/>
              <a:t>8/29/2012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434D34-B871-4849-A640-BE2FE1481C1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F16BE139-A360-4C3A-B04C-0F2F86468216}" type="datetimeFigureOut">
              <a:rPr lang="en-US" smtClean="0"/>
              <a:pPr/>
              <a:t>8/29/2012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434D34-B871-4849-A640-BE2FE1481C1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ight Triangle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Isosceles Triangle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F16BE139-A360-4C3A-B04C-0F2F86468216}" type="datetimeFigureOut">
              <a:rPr lang="en-US" smtClean="0"/>
              <a:pPr/>
              <a:t>8/29/2012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2B434D34-B871-4849-A640-BE2FE1481C1E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F16BE139-A360-4C3A-B04C-0F2F86468216}" type="datetimeFigureOut">
              <a:rPr lang="en-US" smtClean="0"/>
              <a:pPr/>
              <a:t>8/29/2012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2B434D34-B871-4849-A640-BE2FE1481C1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F16BE139-A360-4C3A-B04C-0F2F86468216}" type="datetimeFigureOut">
              <a:rPr lang="en-US" smtClean="0"/>
              <a:pPr/>
              <a:t>8/29/2012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2B434D34-B871-4849-A640-BE2FE1481C1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6BE139-A360-4C3A-B04C-0F2F86468216}" type="datetimeFigureOut">
              <a:rPr lang="en-US" smtClean="0"/>
              <a:pPr/>
              <a:t>8/29/2012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434D34-B871-4849-A640-BE2FE1481C1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F16BE139-A360-4C3A-B04C-0F2F86468216}" type="datetimeFigureOut">
              <a:rPr lang="en-US" smtClean="0"/>
              <a:pPr/>
              <a:t>8/29/2012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2B434D34-B871-4849-A640-BE2FE1481C1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F16BE139-A360-4C3A-B04C-0F2F86468216}" type="datetimeFigureOut">
              <a:rPr lang="en-US" smtClean="0"/>
              <a:pPr/>
              <a:t>8/29/2012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2B434D34-B871-4849-A640-BE2FE1481C1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F16BE139-A360-4C3A-B04C-0F2F86468216}" type="datetimeFigureOut">
              <a:rPr lang="en-US" smtClean="0"/>
              <a:pPr/>
              <a:t>8/29/2012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2B434D34-B871-4849-A640-BE2FE1481C1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ight Triangle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F16BE139-A360-4C3A-B04C-0F2F86468216}" type="datetimeFigureOut">
              <a:rPr lang="en-US" smtClean="0"/>
              <a:pPr/>
              <a:t>8/29/2012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2B434D34-B871-4849-A640-BE2FE1481C1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Compound Statements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Lesson 1.3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And </a:t>
            </a:r>
            <a:r>
              <a:rPr lang="en-US" dirty="0" err="1" smtClean="0"/>
              <a:t>and</a:t>
            </a:r>
            <a:r>
              <a:rPr lang="en-US" dirty="0" smtClean="0"/>
              <a:t> or Statements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 and Q </a:t>
            </a:r>
            <a:r>
              <a:rPr lang="en-US" dirty="0" smtClean="0">
                <a:sym typeface="Wingdings" pitchFamily="2" charset="2"/>
              </a:rPr>
              <a:t> The statement p and q is true when, and only when, only p and q are true.   Symbol: ^</a:t>
            </a:r>
          </a:p>
          <a:p>
            <a:endParaRPr lang="en-US" dirty="0" smtClean="0">
              <a:sym typeface="Wingdings" pitchFamily="2" charset="2"/>
            </a:endParaRPr>
          </a:p>
          <a:p>
            <a:r>
              <a:rPr lang="en-US" dirty="0" smtClean="0">
                <a:sym typeface="Wingdings" pitchFamily="2" charset="2"/>
              </a:rPr>
              <a:t>P or Q  The statement p or q is true when either p is true or q is true.</a:t>
            </a:r>
          </a:p>
          <a:p>
            <a:pPr lvl="2">
              <a:buNone/>
            </a:pPr>
            <a:r>
              <a:rPr lang="en-US" dirty="0" smtClean="0">
                <a:sym typeface="Wingdings" pitchFamily="2" charset="2"/>
              </a:rPr>
              <a:t>	Symbol:   V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Truth Table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981200"/>
          <a:ext cx="8229600" cy="2286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7400"/>
                <a:gridCol w="2057400"/>
                <a:gridCol w="2057400"/>
                <a:gridCol w="2057400"/>
              </a:tblGrid>
              <a:tr h="457200">
                <a:tc>
                  <a:txBody>
                    <a:bodyPr/>
                    <a:lstStyle/>
                    <a:p>
                      <a:r>
                        <a:rPr lang="en-US" dirty="0" smtClean="0"/>
                        <a:t>P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Q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 and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dirty="0" smtClean="0"/>
                        <a:t> Q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Q or P</a:t>
                      </a:r>
                      <a:endParaRPr lang="en-US" dirty="0"/>
                    </a:p>
                  </a:txBody>
                  <a:tcPr/>
                </a:tc>
              </a:tr>
              <a:tr h="4572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4572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4572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4572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" name="Content Placeholder 3"/>
          <p:cNvGraphicFramePr>
            <a:graphicFrameLocks/>
          </p:cNvGraphicFramePr>
          <p:nvPr/>
        </p:nvGraphicFramePr>
        <p:xfrm>
          <a:off x="381000" y="1981200"/>
          <a:ext cx="8229600" cy="2286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7400"/>
                <a:gridCol w="2057400"/>
                <a:gridCol w="2057400"/>
                <a:gridCol w="2057400"/>
              </a:tblGrid>
              <a:tr h="457200">
                <a:tc>
                  <a:txBody>
                    <a:bodyPr/>
                    <a:lstStyle/>
                    <a:p>
                      <a:r>
                        <a:rPr lang="en-US" dirty="0" smtClean="0"/>
                        <a:t>P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Q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 and Q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Q or P</a:t>
                      </a:r>
                      <a:endParaRPr lang="en-US" dirty="0"/>
                    </a:p>
                  </a:txBody>
                  <a:tcPr/>
                </a:tc>
              </a:tr>
              <a:tr h="457200">
                <a:tc>
                  <a:txBody>
                    <a:bodyPr/>
                    <a:lstStyle/>
                    <a:p>
                      <a:r>
                        <a:rPr lang="en-US" dirty="0" smtClean="0"/>
                        <a:t>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</a:t>
                      </a:r>
                      <a:endParaRPr lang="en-US" dirty="0"/>
                    </a:p>
                  </a:txBody>
                  <a:tcPr/>
                </a:tc>
              </a:tr>
              <a:tr h="457200">
                <a:tc>
                  <a:txBody>
                    <a:bodyPr/>
                    <a:lstStyle/>
                    <a:p>
                      <a:r>
                        <a:rPr lang="en-US" dirty="0" smtClean="0"/>
                        <a:t>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</a:t>
                      </a:r>
                      <a:endParaRPr lang="en-US" dirty="0"/>
                    </a:p>
                  </a:txBody>
                  <a:tcPr/>
                </a:tc>
              </a:tr>
              <a:tr h="457200">
                <a:tc>
                  <a:txBody>
                    <a:bodyPr/>
                    <a:lstStyle/>
                    <a:p>
                      <a:r>
                        <a:rPr lang="en-US" dirty="0" smtClean="0"/>
                        <a:t>F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</a:t>
                      </a:r>
                      <a:endParaRPr lang="en-US" dirty="0"/>
                    </a:p>
                  </a:txBody>
                  <a:tcPr/>
                </a:tc>
              </a:tr>
              <a:tr h="457200">
                <a:tc>
                  <a:txBody>
                    <a:bodyPr/>
                    <a:lstStyle/>
                    <a:p>
                      <a:r>
                        <a:rPr lang="en-US" dirty="0" smtClean="0"/>
                        <a:t>F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 definitions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Exclusive or: If you choose one, you will not want the other</a:t>
            </a:r>
          </a:p>
          <a:p>
            <a:pPr>
              <a:buNone/>
            </a:pPr>
            <a:r>
              <a:rPr lang="en-US" dirty="0" smtClean="0"/>
              <a:t>	-Example: Would you like a cup of tea or a cup of coffee?</a:t>
            </a:r>
          </a:p>
          <a:p>
            <a:endParaRPr lang="en-US" dirty="0" smtClean="0"/>
          </a:p>
          <a:p>
            <a:r>
              <a:rPr lang="en-US" dirty="0" smtClean="0"/>
              <a:t>Inclusive or: You may choose either or both of these choices.</a:t>
            </a:r>
          </a:p>
          <a:p>
            <a:pPr>
              <a:buNone/>
            </a:pPr>
            <a:r>
              <a:rPr lang="en-US" dirty="0" smtClean="0"/>
              <a:t>	-Example: Would you like cream or sugar?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Examples  - less </a:t>
            </a:r>
            <a:r>
              <a:rPr lang="en-US" dirty="0" err="1" smtClean="0"/>
              <a:t>thAND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Solve and graph the solution set: 	</a:t>
            </a:r>
          </a:p>
          <a:p>
            <a:pPr>
              <a:buNone/>
            </a:pPr>
            <a:r>
              <a:rPr lang="en-US" dirty="0" smtClean="0"/>
              <a:t>			|x – 3| ≤ 15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x – 3  ≤ 15			         x – 3 ≥ -15</a:t>
            </a:r>
          </a:p>
          <a:p>
            <a:pPr>
              <a:buNone/>
            </a:pPr>
            <a:r>
              <a:rPr lang="en-US" dirty="0" smtClean="0"/>
              <a:t>x ≤ 18				   x ≥ -12</a:t>
            </a:r>
          </a:p>
          <a:p>
            <a:pPr>
              <a:buNone/>
            </a:pPr>
            <a:r>
              <a:rPr lang="en-US" dirty="0" smtClean="0"/>
              <a:t>			-12 ≤ x and x ≤ 18 </a:t>
            </a:r>
          </a:p>
        </p:txBody>
      </p:sp>
      <p:cxnSp>
        <p:nvCxnSpPr>
          <p:cNvPr id="5" name="Straight Arrow Connector 4"/>
          <p:cNvCxnSpPr/>
          <p:nvPr/>
        </p:nvCxnSpPr>
        <p:spPr>
          <a:xfrm>
            <a:off x="609600" y="5562600"/>
            <a:ext cx="7848600" cy="1588"/>
          </a:xfrm>
          <a:prstGeom prst="straightConnector1">
            <a:avLst/>
          </a:prstGeom>
          <a:ln w="5715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 rot="5400000">
            <a:off x="762794" y="5561806"/>
            <a:ext cx="609600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 rot="5400000">
            <a:off x="3505994" y="5561806"/>
            <a:ext cx="609600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5400000">
            <a:off x="7087394" y="5561806"/>
            <a:ext cx="609600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685800" y="5943600"/>
            <a:ext cx="62709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-12</a:t>
            </a:r>
            <a:endParaRPr lang="en-US" sz="2400" dirty="0"/>
          </a:p>
        </p:txBody>
      </p:sp>
      <p:sp>
        <p:nvSpPr>
          <p:cNvPr id="12" name="TextBox 11"/>
          <p:cNvSpPr txBox="1"/>
          <p:nvPr/>
        </p:nvSpPr>
        <p:spPr>
          <a:xfrm>
            <a:off x="3657600" y="6019800"/>
            <a:ext cx="3545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0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162800" y="5943600"/>
            <a:ext cx="52450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18</a:t>
            </a:r>
            <a:endParaRPr lang="en-US" sz="2400" dirty="0"/>
          </a:p>
        </p:txBody>
      </p:sp>
      <p:sp>
        <p:nvSpPr>
          <p:cNvPr id="14" name="Oval 13"/>
          <p:cNvSpPr/>
          <p:nvPr/>
        </p:nvSpPr>
        <p:spPr>
          <a:xfrm>
            <a:off x="7315200" y="5410200"/>
            <a:ext cx="228600" cy="2286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/>
          <p:cNvSpPr/>
          <p:nvPr/>
        </p:nvSpPr>
        <p:spPr>
          <a:xfrm>
            <a:off x="990600" y="5410200"/>
            <a:ext cx="228600" cy="2286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7" name="Straight Connector 16"/>
          <p:cNvCxnSpPr>
            <a:stCxn id="15" idx="6"/>
            <a:endCxn id="14" idx="2"/>
          </p:cNvCxnSpPr>
          <p:nvPr/>
        </p:nvCxnSpPr>
        <p:spPr>
          <a:xfrm>
            <a:off x="1219200" y="5524500"/>
            <a:ext cx="6096000" cy="158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5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8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2" grpId="0"/>
      <p:bldP spid="13" grpId="0"/>
      <p:bldP spid="14" grpId="0" animBg="1"/>
      <p:bldP spid="1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28600"/>
            <a:ext cx="8229600" cy="1399032"/>
          </a:xfrm>
        </p:spPr>
        <p:txBody>
          <a:bodyPr/>
          <a:lstStyle/>
          <a:p>
            <a:r>
              <a:rPr lang="en-US" dirty="0" smtClean="0"/>
              <a:t>Example 2 –</a:t>
            </a:r>
            <a:br>
              <a:rPr lang="en-US" dirty="0" smtClean="0"/>
            </a:br>
            <a:r>
              <a:rPr lang="en-US" dirty="0" smtClean="0"/>
              <a:t>  		</a:t>
            </a:r>
            <a:r>
              <a:rPr lang="en-US" dirty="0" err="1" smtClean="0">
                <a:solidFill>
                  <a:schemeClr val="tx1"/>
                </a:solidFill>
              </a:rPr>
              <a:t>greatOR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Solve and Graph the solution set: </a:t>
            </a:r>
          </a:p>
          <a:p>
            <a:pPr>
              <a:buNone/>
            </a:pPr>
            <a:r>
              <a:rPr lang="en-US" dirty="0" smtClean="0"/>
              <a:t>	|7 – x| &gt; 10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7 – x &gt; 10					7 – x &lt; -10</a:t>
            </a:r>
          </a:p>
          <a:p>
            <a:pPr>
              <a:buNone/>
            </a:pPr>
            <a:r>
              <a:rPr lang="en-US" dirty="0" smtClean="0"/>
              <a:t>-x &gt; 3					</a:t>
            </a:r>
          </a:p>
          <a:p>
            <a:pPr>
              <a:buNone/>
            </a:pPr>
            <a:r>
              <a:rPr lang="en-US" dirty="0" smtClean="0"/>
              <a:t>x &lt; -3</a:t>
            </a:r>
            <a:endParaRPr lang="en-US" dirty="0"/>
          </a:p>
        </p:txBody>
      </p:sp>
      <p:cxnSp>
        <p:nvCxnSpPr>
          <p:cNvPr id="4" name="Straight Arrow Connector 3"/>
          <p:cNvCxnSpPr/>
          <p:nvPr/>
        </p:nvCxnSpPr>
        <p:spPr>
          <a:xfrm>
            <a:off x="609600" y="5562600"/>
            <a:ext cx="7848600" cy="1588"/>
          </a:xfrm>
          <a:prstGeom prst="straightConnector1">
            <a:avLst/>
          </a:prstGeom>
          <a:ln w="5715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 rot="5400000">
            <a:off x="6249194" y="5561806"/>
            <a:ext cx="609600" cy="158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6324600" y="5943600"/>
            <a:ext cx="52450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17</a:t>
            </a:r>
            <a:endParaRPr lang="en-US" sz="2400" dirty="0"/>
          </a:p>
        </p:txBody>
      </p:sp>
      <p:cxnSp>
        <p:nvCxnSpPr>
          <p:cNvPr id="12" name="Straight Connector 11"/>
          <p:cNvCxnSpPr/>
          <p:nvPr/>
        </p:nvCxnSpPr>
        <p:spPr>
          <a:xfrm rot="5400000">
            <a:off x="1753394" y="5561806"/>
            <a:ext cx="609600" cy="158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1828800" y="5943600"/>
            <a:ext cx="45717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-3</a:t>
            </a:r>
            <a:endParaRPr lang="en-US" sz="2400" dirty="0"/>
          </a:p>
        </p:txBody>
      </p:sp>
      <p:sp>
        <p:nvSpPr>
          <p:cNvPr id="22" name="Oval 21"/>
          <p:cNvSpPr/>
          <p:nvPr/>
        </p:nvSpPr>
        <p:spPr>
          <a:xfrm>
            <a:off x="1905000" y="5410200"/>
            <a:ext cx="304800" cy="3048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6019800" y="4114800"/>
            <a:ext cx="2362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 -x &lt; -17</a:t>
            </a:r>
            <a:endParaRPr lang="en-US" sz="3200" dirty="0"/>
          </a:p>
        </p:txBody>
      </p:sp>
      <p:sp>
        <p:nvSpPr>
          <p:cNvPr id="15" name="Oval 14"/>
          <p:cNvSpPr/>
          <p:nvPr/>
        </p:nvSpPr>
        <p:spPr>
          <a:xfrm>
            <a:off x="6400800" y="5410200"/>
            <a:ext cx="304800" cy="3048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Arrow Connector 17"/>
          <p:cNvCxnSpPr>
            <a:stCxn id="22" idx="2"/>
          </p:cNvCxnSpPr>
          <p:nvPr/>
        </p:nvCxnSpPr>
        <p:spPr>
          <a:xfrm rot="10800000">
            <a:off x="0" y="5562600"/>
            <a:ext cx="1905000" cy="1588"/>
          </a:xfrm>
          <a:prstGeom prst="straightConnector1">
            <a:avLst/>
          </a:prstGeom>
          <a:ln w="76200">
            <a:solidFill>
              <a:schemeClr val="accent4">
                <a:lumMod val="20000"/>
                <a:lumOff val="8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 flipV="1">
            <a:off x="6477000" y="5562600"/>
            <a:ext cx="2133600" cy="1588"/>
          </a:xfrm>
          <a:prstGeom prst="straightConnector1">
            <a:avLst/>
          </a:prstGeom>
          <a:ln w="76200">
            <a:solidFill>
              <a:schemeClr val="accent4">
                <a:lumMod val="20000"/>
                <a:lumOff val="8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6172200" y="4572000"/>
            <a:ext cx="1600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 x &gt; 17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3" grpId="0"/>
      <p:bldP spid="22" grpId="0" animBg="1"/>
      <p:bldP spid="1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 Morgan’s Laws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For all statements p and q:</a:t>
            </a:r>
          </a:p>
          <a:p>
            <a:endParaRPr lang="en-US" dirty="0" smtClean="0"/>
          </a:p>
          <a:p>
            <a:r>
              <a:rPr lang="en-US" dirty="0" smtClean="0"/>
              <a:t>~(p and q) </a:t>
            </a:r>
            <a:r>
              <a:rPr lang="el-GR" dirty="0" smtClean="0"/>
              <a:t>Ξ</a:t>
            </a:r>
            <a:r>
              <a:rPr lang="en-US" dirty="0" smtClean="0"/>
              <a:t> ~p or ~q </a:t>
            </a:r>
          </a:p>
          <a:p>
            <a:pPr lvl="1">
              <a:buNone/>
            </a:pPr>
            <a:r>
              <a:rPr lang="en-US" dirty="0" smtClean="0"/>
              <a:t>		~(p ^ q) </a:t>
            </a:r>
            <a:r>
              <a:rPr lang="el-GR" dirty="0" smtClean="0"/>
              <a:t>Ξ</a:t>
            </a:r>
            <a:r>
              <a:rPr lang="en-US" dirty="0" smtClean="0"/>
              <a:t> ~p v ~q</a:t>
            </a:r>
          </a:p>
          <a:p>
            <a:endParaRPr lang="en-US" dirty="0" smtClean="0"/>
          </a:p>
          <a:p>
            <a:r>
              <a:rPr lang="en-US" dirty="0" smtClean="0"/>
              <a:t>~(p or q) </a:t>
            </a:r>
            <a:r>
              <a:rPr lang="el-GR" dirty="0" smtClean="0"/>
              <a:t>Ξ</a:t>
            </a:r>
            <a:r>
              <a:rPr lang="en-US" dirty="0" smtClean="0"/>
              <a:t>  ~p and ~q</a:t>
            </a:r>
          </a:p>
          <a:p>
            <a:pPr>
              <a:buNone/>
            </a:pPr>
            <a:r>
              <a:rPr lang="en-US" dirty="0" smtClean="0"/>
              <a:t>		~(p v q) </a:t>
            </a:r>
            <a:r>
              <a:rPr lang="el-GR" dirty="0" smtClean="0"/>
              <a:t>Ξ</a:t>
            </a:r>
            <a:r>
              <a:rPr lang="en-US" dirty="0" smtClean="0"/>
              <a:t> ~p ^ ~q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67494"/>
            <a:ext cx="8686800" cy="1399032"/>
          </a:xfrm>
        </p:spPr>
        <p:txBody>
          <a:bodyPr/>
          <a:lstStyle/>
          <a:p>
            <a:r>
              <a:rPr lang="en-US" dirty="0" smtClean="0"/>
              <a:t>Proving De Morgan’s First Law:      ~(p and q) </a:t>
            </a:r>
            <a:r>
              <a:rPr lang="el-GR" dirty="0" smtClean="0"/>
              <a:t>Ξ</a:t>
            </a:r>
            <a:r>
              <a:rPr lang="en-US" dirty="0" smtClean="0"/>
              <a:t> ~ p or ~ q</a:t>
            </a:r>
            <a:endParaRPr lang="en-US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1143000" y="1905000"/>
          <a:ext cx="7119259" cy="405402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17037"/>
                <a:gridCol w="1017037"/>
                <a:gridCol w="1017037"/>
                <a:gridCol w="1017037"/>
                <a:gridCol w="1017037"/>
                <a:gridCol w="1017037"/>
                <a:gridCol w="1017037"/>
              </a:tblGrid>
              <a:tr h="914400">
                <a:tc>
                  <a:txBody>
                    <a:bodyPr/>
                    <a:lstStyle/>
                    <a:p>
                      <a:r>
                        <a:rPr lang="en-US" dirty="0" smtClean="0"/>
                        <a:t>P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Q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</a:tr>
              <a:tr h="784907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</a:tr>
              <a:tr h="784907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</a:tr>
              <a:tr h="784907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</a:tr>
              <a:tr h="784907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9" name="Table 8"/>
          <p:cNvGraphicFramePr>
            <a:graphicFrameLocks noGrp="1"/>
          </p:cNvGraphicFramePr>
          <p:nvPr/>
        </p:nvGraphicFramePr>
        <p:xfrm>
          <a:off x="1066800" y="1905000"/>
          <a:ext cx="7119259" cy="405402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17037"/>
                <a:gridCol w="1017037"/>
                <a:gridCol w="1017037"/>
                <a:gridCol w="1017037"/>
                <a:gridCol w="1017037"/>
                <a:gridCol w="1017037"/>
                <a:gridCol w="1017037"/>
              </a:tblGrid>
              <a:tr h="914400">
                <a:tc>
                  <a:txBody>
                    <a:bodyPr/>
                    <a:lstStyle/>
                    <a:p>
                      <a:r>
                        <a:rPr lang="en-US" dirty="0" smtClean="0"/>
                        <a:t>P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Q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</a:t>
                      </a:r>
                      <a:r>
                        <a:rPr lang="en-US" baseline="0" dirty="0" smtClean="0"/>
                        <a:t> and Q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~(p</a:t>
                      </a:r>
                      <a:r>
                        <a:rPr lang="en-US" baseline="0" dirty="0" smtClean="0"/>
                        <a:t> and q)</a:t>
                      </a:r>
                      <a:endParaRPr lang="en-US" dirty="0"/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~P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~Q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aseline="0" dirty="0" smtClean="0"/>
                        <a:t>~p or ~q</a:t>
                      </a:r>
                      <a:endParaRPr lang="en-US" dirty="0"/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</a:tr>
              <a:tr h="784907">
                <a:tc>
                  <a:txBody>
                    <a:bodyPr/>
                    <a:lstStyle/>
                    <a:p>
                      <a:r>
                        <a:rPr lang="en-US" dirty="0" smtClean="0"/>
                        <a:t>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</a:t>
                      </a:r>
                      <a:endParaRPr lang="en-US" dirty="0"/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</a:t>
                      </a:r>
                      <a:endParaRPr lang="en-US" dirty="0"/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</a:tr>
              <a:tr h="784907">
                <a:tc>
                  <a:txBody>
                    <a:bodyPr/>
                    <a:lstStyle/>
                    <a:p>
                      <a:r>
                        <a:rPr lang="en-US" dirty="0" smtClean="0"/>
                        <a:t>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</a:t>
                      </a:r>
                      <a:endParaRPr lang="en-US" dirty="0"/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</a:t>
                      </a:r>
                      <a:endParaRPr lang="en-US" dirty="0"/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</a:tr>
              <a:tr h="784907">
                <a:tc>
                  <a:txBody>
                    <a:bodyPr/>
                    <a:lstStyle/>
                    <a:p>
                      <a:r>
                        <a:rPr lang="en-US" dirty="0" smtClean="0"/>
                        <a:t>F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</a:t>
                      </a:r>
                      <a:endParaRPr lang="en-US" dirty="0"/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</a:t>
                      </a:r>
                      <a:endParaRPr lang="en-US" dirty="0"/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</a:tr>
              <a:tr h="784907">
                <a:tc>
                  <a:txBody>
                    <a:bodyPr/>
                    <a:lstStyle/>
                    <a:p>
                      <a:r>
                        <a:rPr lang="en-US" dirty="0" smtClean="0"/>
                        <a:t>F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</a:t>
                      </a:r>
                      <a:endParaRPr lang="en-US" dirty="0"/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</a:t>
                      </a:r>
                      <a:endParaRPr lang="en-US" dirty="0"/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Homework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ctr">
              <a:buNone/>
            </a:pPr>
            <a:r>
              <a:rPr lang="en-US" sz="8800" dirty="0" smtClean="0"/>
              <a:t>Page 27 -29 </a:t>
            </a:r>
          </a:p>
          <a:p>
            <a:pPr algn="ctr">
              <a:buNone/>
            </a:pPr>
            <a:r>
              <a:rPr lang="en-US" sz="8800" dirty="0" smtClean="0"/>
              <a:t>2 – 22</a:t>
            </a:r>
          </a:p>
          <a:p>
            <a:pPr algn="ctr">
              <a:buNone/>
            </a:pPr>
            <a:r>
              <a:rPr lang="en-US" sz="8800" dirty="0" smtClean="0"/>
              <a:t>Evens!</a:t>
            </a:r>
            <a:endParaRPr lang="en-US" sz="8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erve">
  <a:themeElements>
    <a:clrScheme name="Verve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Ver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Verve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1621</TotalTime>
  <Words>241</Words>
  <Application>Microsoft Office PowerPoint</Application>
  <PresentationFormat>On-screen Show (4:3)</PresentationFormat>
  <Paragraphs>109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Verve</vt:lpstr>
      <vt:lpstr>Compound Statements</vt:lpstr>
      <vt:lpstr>And and or Statements</vt:lpstr>
      <vt:lpstr>Truth Table</vt:lpstr>
      <vt:lpstr>Other definitions</vt:lpstr>
      <vt:lpstr>Examples  - less thAND</vt:lpstr>
      <vt:lpstr>Example 2 –     greatOR</vt:lpstr>
      <vt:lpstr>De Morgan’s Laws</vt:lpstr>
      <vt:lpstr>Proving De Morgan’s First Law:      ~(p and q) Ξ ~ p or ~ q</vt:lpstr>
      <vt:lpstr>Homework</vt:lpstr>
    </vt:vector>
  </TitlesOfParts>
  <Company>Wayne Highlands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Compound Statements</dc:title>
  <dc:creator>teacher</dc:creator>
  <cp:lastModifiedBy>Laura Helbing</cp:lastModifiedBy>
  <cp:revision>5</cp:revision>
  <dcterms:created xsi:type="dcterms:W3CDTF">2010-06-28T13:42:53Z</dcterms:created>
  <dcterms:modified xsi:type="dcterms:W3CDTF">2012-08-30T19:00:34Z</dcterms:modified>
</cp:coreProperties>
</file>