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9"/>
  </p:handoutMasterIdLst>
  <p:sldIdLst>
    <p:sldId id="264" r:id="rId2"/>
    <p:sldId id="256" r:id="rId3"/>
    <p:sldId id="265" r:id="rId4"/>
    <p:sldId id="259" r:id="rId5"/>
    <p:sldId id="260" r:id="rId6"/>
    <p:sldId id="263" r:id="rId7"/>
    <p:sldId id="266" r:id="rId8"/>
  </p:sldIdLst>
  <p:sldSz cx="9144000" cy="6858000" type="screen4x3"/>
  <p:notesSz cx="68580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48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1EA8943-B22B-46E3-83B4-74A75A875485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829967"/>
            <a:ext cx="2971800" cy="46482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03874E1-DDE9-4094-A6C4-FB955B87655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9D16B244-EF7A-4D69-A2A1-8488C71518FF}" type="datetimeFigureOut">
              <a:rPr lang="en-US" smtClean="0"/>
              <a:pPr/>
              <a:t>10/25/2009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2BBB301D-68C0-4182-A2DA-4C896DE0CCD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neirtec.org/activities/applets/numberline.htm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started…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Construct a stem and leaf plot:</a:t>
            </a:r>
          </a:p>
          <a:p>
            <a:pPr>
              <a:buNone/>
            </a:pPr>
            <a:r>
              <a:rPr lang="en-US" dirty="0" smtClean="0"/>
              <a:t>	 15, 4, 28, 23, 21, 9, 8, 11, 15, 9</a:t>
            </a:r>
            <a:endParaRPr lang="en-US" dirty="0"/>
          </a:p>
        </p:txBody>
      </p:sp>
      <p:cxnSp>
        <p:nvCxnSpPr>
          <p:cNvPr id="4" name="Straight Connector 3"/>
          <p:cNvCxnSpPr/>
          <p:nvPr/>
        </p:nvCxnSpPr>
        <p:spPr>
          <a:xfrm>
            <a:off x="2514600" y="3505200"/>
            <a:ext cx="4038600" cy="1588"/>
          </a:xfrm>
          <a:prstGeom prst="line">
            <a:avLst/>
          </a:prstGeom>
          <a:ln w="222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 rot="5400000">
            <a:off x="2362200" y="4953000"/>
            <a:ext cx="2895600" cy="1588"/>
          </a:xfrm>
          <a:prstGeom prst="line">
            <a:avLst/>
          </a:prstGeom>
          <a:ln w="2222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8"/>
          <p:cNvSpPr txBox="1">
            <a:spLocks noChangeArrowheads="1"/>
          </p:cNvSpPr>
          <p:nvPr/>
        </p:nvSpPr>
        <p:spPr bwMode="auto">
          <a:xfrm>
            <a:off x="2819400" y="4191000"/>
            <a:ext cx="3048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Lucida Sans Unicode" pitchFamily="34" charset="0"/>
              </a:rPr>
              <a:t>1</a:t>
            </a:r>
          </a:p>
        </p:txBody>
      </p:sp>
      <p:sp>
        <p:nvSpPr>
          <p:cNvPr id="7" name="TextBox 9"/>
          <p:cNvSpPr txBox="1">
            <a:spLocks noChangeArrowheads="1"/>
          </p:cNvSpPr>
          <p:nvPr/>
        </p:nvSpPr>
        <p:spPr bwMode="auto">
          <a:xfrm>
            <a:off x="4343400" y="3048000"/>
            <a:ext cx="59372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Lucida Sans Unicode" pitchFamily="34" charset="0"/>
              </a:rPr>
              <a:t>leaf</a:t>
            </a:r>
          </a:p>
        </p:txBody>
      </p:sp>
      <p:sp>
        <p:nvSpPr>
          <p:cNvPr id="8" name="TextBox 10"/>
          <p:cNvSpPr txBox="1">
            <a:spLocks noChangeArrowheads="1"/>
          </p:cNvSpPr>
          <p:nvPr/>
        </p:nvSpPr>
        <p:spPr bwMode="auto">
          <a:xfrm>
            <a:off x="2819400" y="3733800"/>
            <a:ext cx="3302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Lucida Sans Unicode" pitchFamily="34" charset="0"/>
              </a:rPr>
              <a:t>0</a:t>
            </a:r>
          </a:p>
        </p:txBody>
      </p:sp>
      <p:sp>
        <p:nvSpPr>
          <p:cNvPr id="9" name="TextBox 11"/>
          <p:cNvSpPr txBox="1">
            <a:spLocks noChangeArrowheads="1"/>
          </p:cNvSpPr>
          <p:nvPr/>
        </p:nvSpPr>
        <p:spPr bwMode="auto">
          <a:xfrm>
            <a:off x="2819400" y="3048000"/>
            <a:ext cx="731838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>
                <a:latin typeface="Lucida Sans Unicode" pitchFamily="34" charset="0"/>
              </a:rPr>
              <a:t>stem</a:t>
            </a:r>
          </a:p>
        </p:txBody>
      </p:sp>
      <p:sp>
        <p:nvSpPr>
          <p:cNvPr id="10" name="TextBox 12"/>
          <p:cNvSpPr txBox="1">
            <a:spLocks noChangeArrowheads="1"/>
          </p:cNvSpPr>
          <p:nvPr/>
        </p:nvSpPr>
        <p:spPr bwMode="auto">
          <a:xfrm>
            <a:off x="2819400" y="4648200"/>
            <a:ext cx="3302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Lucida Sans Unicode" pitchFamily="34" charset="0"/>
              </a:rPr>
              <a:t>2</a:t>
            </a:r>
          </a:p>
        </p:txBody>
      </p:sp>
      <p:sp>
        <p:nvSpPr>
          <p:cNvPr id="13" name="TextBox 15"/>
          <p:cNvSpPr txBox="1">
            <a:spLocks noChangeArrowheads="1"/>
          </p:cNvSpPr>
          <p:nvPr/>
        </p:nvSpPr>
        <p:spPr bwMode="auto">
          <a:xfrm>
            <a:off x="3962400" y="3733800"/>
            <a:ext cx="1284326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latin typeface="Lucida Sans Unicode" pitchFamily="34" charset="0"/>
              </a:rPr>
              <a:t>4, 8, 9, 9 </a:t>
            </a:r>
            <a:endParaRPr lang="en-US" dirty="0">
              <a:latin typeface="Lucida Sans Unicode" pitchFamily="34" charset="0"/>
            </a:endParaRPr>
          </a:p>
        </p:txBody>
      </p:sp>
      <p:sp>
        <p:nvSpPr>
          <p:cNvPr id="14" name="TextBox 16"/>
          <p:cNvSpPr txBox="1">
            <a:spLocks noChangeArrowheads="1"/>
          </p:cNvSpPr>
          <p:nvPr/>
        </p:nvSpPr>
        <p:spPr bwMode="auto">
          <a:xfrm>
            <a:off x="3962400" y="4191000"/>
            <a:ext cx="917239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latin typeface="Lucida Sans Unicode" pitchFamily="34" charset="0"/>
              </a:rPr>
              <a:t>1, 5, 5</a:t>
            </a:r>
            <a:endParaRPr lang="en-US" dirty="0">
              <a:latin typeface="Lucida Sans Unicode" pitchFamily="34" charset="0"/>
            </a:endParaRPr>
          </a:p>
        </p:txBody>
      </p:sp>
      <p:sp>
        <p:nvSpPr>
          <p:cNvPr id="15" name="TextBox 17"/>
          <p:cNvSpPr txBox="1">
            <a:spLocks noChangeArrowheads="1"/>
          </p:cNvSpPr>
          <p:nvPr/>
        </p:nvSpPr>
        <p:spPr bwMode="auto">
          <a:xfrm>
            <a:off x="3962400" y="4648200"/>
            <a:ext cx="84350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dirty="0" smtClean="0">
                <a:latin typeface="Lucida Sans Unicode" pitchFamily="34" charset="0"/>
              </a:rPr>
              <a:t>1,3, 8</a:t>
            </a:r>
            <a:endParaRPr lang="en-US" dirty="0">
              <a:latin typeface="Lucida Sans Unicode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5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1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4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27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7" grpId="0"/>
      <p:bldP spid="8" grpId="0"/>
      <p:bldP spid="9" grpId="0"/>
      <p:bldP spid="10" grpId="0"/>
      <p:bldP spid="13" grpId="0"/>
      <p:bldP spid="14" grpId="0"/>
      <p:bldP spid="1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Lesson 3.4</a:t>
            </a:r>
            <a:br>
              <a:rPr lang="en-US" dirty="0" smtClean="0"/>
            </a:br>
            <a:r>
              <a:rPr lang="en-US" dirty="0" smtClean="0"/>
              <a:t>Subtracting integers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Subtracting an integer is the same as adding its opposite.</a:t>
            </a:r>
          </a:p>
          <a:p>
            <a:endParaRPr lang="en-US" dirty="0" smtClean="0"/>
          </a:p>
          <a:p>
            <a:r>
              <a:rPr lang="en-US" dirty="0" smtClean="0"/>
              <a:t>If a and b are integers,</a:t>
            </a:r>
          </a:p>
          <a:p>
            <a:pPr lvl="2">
              <a:buNone/>
            </a:pPr>
            <a:r>
              <a:rPr lang="en-US" sz="4800" dirty="0" smtClean="0"/>
              <a:t>a – b = a + (-b)</a:t>
            </a:r>
            <a:endParaRPr lang="en-US" sz="4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Subtracting integers	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Let’s see how this works…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>
                <a:hlinkClick r:id="rId2"/>
              </a:rPr>
              <a:t>http://www.neirtec.org/activities/applets/numberline.htm</a:t>
            </a: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ransition spd="med">
    <p:wheel spokes="8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Simplify: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itchFamily="2" charset="2"/>
              <a:buChar char="v"/>
            </a:pPr>
            <a:r>
              <a:rPr lang="en-US" dirty="0" smtClean="0"/>
              <a:t>-5 – 4 =</a:t>
            </a:r>
          </a:p>
          <a:p>
            <a:pPr>
              <a:buFont typeface="Wingdings" pitchFamily="2" charset="2"/>
              <a:buChar char="v"/>
            </a:pPr>
            <a:endParaRPr lang="en-US" dirty="0" smtClean="0"/>
          </a:p>
          <a:p>
            <a:pPr>
              <a:buFont typeface="Wingdings" pitchFamily="2" charset="2"/>
              <a:buChar char="v"/>
            </a:pPr>
            <a:r>
              <a:rPr lang="en-US" dirty="0" smtClean="0"/>
              <a:t>23 – 48 =  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905000" y="1600200"/>
            <a:ext cx="2629246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tx2"/>
                </a:solidFill>
              </a:rPr>
              <a:t> -5 + (-4) = -9</a:t>
            </a:r>
            <a:endParaRPr lang="en-US" sz="3200" dirty="0">
              <a:solidFill>
                <a:schemeClr val="tx2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209800" y="2590800"/>
            <a:ext cx="299953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tx2"/>
                </a:solidFill>
              </a:rPr>
              <a:t>23 + (-48) = -25</a:t>
            </a:r>
            <a:endParaRPr lang="en-US" sz="3200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ransition spd="med">
    <p:spli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/>
      <p:bldP spid="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Write a subtraction problem, then find the difference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Your score in a game is 5.  In the next play, you lost 8 points.  What is your score now?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The temperature on the moon can vary from around 130˚C to - 150 ˚C.  How many degrees does the temperature vary on the moon?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133600" y="2971800"/>
            <a:ext cx="308289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tx2"/>
                </a:solidFill>
              </a:rPr>
              <a:t>5 – 8 = -3 points</a:t>
            </a:r>
            <a:endParaRPr lang="en-US" sz="3200" dirty="0">
              <a:solidFill>
                <a:schemeClr val="tx2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133600" y="5334000"/>
            <a:ext cx="5418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dirty="0" smtClean="0">
                <a:solidFill>
                  <a:schemeClr val="tx2"/>
                </a:solidFill>
              </a:rPr>
              <a:t>|130 – (-150)| = 280 degrees</a:t>
            </a:r>
            <a:endParaRPr lang="en-US" sz="3200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/>
      <p:bldP spid="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Extra Practice 3.4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371</TotalTime>
  <Words>181</Words>
  <Application>Microsoft Office PowerPoint</Application>
  <PresentationFormat>On-screen Show (4:3)</PresentationFormat>
  <Paragraphs>35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Opulent</vt:lpstr>
      <vt:lpstr>Getting started…</vt:lpstr>
      <vt:lpstr>Lesson 3.4 Subtracting integers</vt:lpstr>
      <vt:lpstr>Subtracting integers </vt:lpstr>
      <vt:lpstr>Let’s see how this works…</vt:lpstr>
      <vt:lpstr>Simplify:</vt:lpstr>
      <vt:lpstr>Write a subtraction problem, then find the difference</vt:lpstr>
      <vt:lpstr>homework</vt:lpstr>
    </vt:vector>
  </TitlesOfParts>
  <Company>Wayne Highlands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Lesson 3.3 Adding integers</dc:title>
  <dc:creator>teacher</dc:creator>
  <cp:lastModifiedBy>teacher</cp:lastModifiedBy>
  <cp:revision>8</cp:revision>
  <dcterms:created xsi:type="dcterms:W3CDTF">2009-10-19T23:53:56Z</dcterms:created>
  <dcterms:modified xsi:type="dcterms:W3CDTF">2009-10-26T02:31:11Z</dcterms:modified>
</cp:coreProperties>
</file>

<file path=docProps/thumbnail.jpeg>
</file>