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8" r:id="rId3"/>
    <p:sldId id="259" r:id="rId4"/>
    <p:sldId id="260" r:id="rId5"/>
    <p:sldId id="261" r:id="rId6"/>
    <p:sldId id="257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46" d="100"/>
          <a:sy n="46" d="100"/>
        </p:scale>
        <p:origin x="-64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wmf"/></Relationships>
</file>

<file path=ppt/media/image1.jpeg>
</file>

<file path=ppt/media/image2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9AC501CB-8AD2-4E04-BBE8-47635E11FF73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A72439ED-B88C-459F-BAC4-E0200CA4FDB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Lesson 4.10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Modeling with Circular Functions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Make sure you remember…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Sin x = </a:t>
            </a:r>
            <a:r>
              <a:rPr lang="en-US" dirty="0" err="1" smtClean="0"/>
              <a:t>cos</a:t>
            </a:r>
            <a:r>
              <a:rPr lang="en-US" dirty="0" smtClean="0"/>
              <a:t> (x – </a:t>
            </a:r>
            <a:r>
              <a:rPr lang="el-GR" dirty="0" smtClean="0"/>
              <a:t>π</a:t>
            </a:r>
            <a:r>
              <a:rPr lang="en-US" dirty="0" smtClean="0"/>
              <a:t>/2)</a:t>
            </a:r>
          </a:p>
          <a:p>
            <a:r>
              <a:rPr lang="en-US" dirty="0" smtClean="0"/>
              <a:t>Cos x = sin (x + </a:t>
            </a:r>
            <a:r>
              <a:rPr lang="el-GR" dirty="0" smtClean="0"/>
              <a:t>π</a:t>
            </a:r>
            <a:r>
              <a:rPr lang="en-US" dirty="0" smtClean="0"/>
              <a:t>/2)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 to picture on p. 293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We must create an equation.</a:t>
            </a:r>
          </a:p>
          <a:p>
            <a:pPr>
              <a:buNone/>
            </a:pPr>
            <a:r>
              <a:rPr lang="en-US" dirty="0" smtClean="0"/>
              <a:t>Amp – 3 cm</a:t>
            </a:r>
          </a:p>
          <a:p>
            <a:pPr>
              <a:buNone/>
            </a:pPr>
            <a:r>
              <a:rPr lang="en-US" dirty="0" smtClean="0"/>
              <a:t>Period – 4 s</a:t>
            </a:r>
          </a:p>
          <a:p>
            <a:pPr>
              <a:buNone/>
            </a:pPr>
            <a:r>
              <a:rPr lang="en-US" dirty="0" smtClean="0"/>
              <a:t>2</a:t>
            </a:r>
            <a:r>
              <a:rPr lang="el-GR" dirty="0" smtClean="0"/>
              <a:t>π</a:t>
            </a:r>
            <a:r>
              <a:rPr lang="en-US" dirty="0" smtClean="0"/>
              <a:t> * a = 4       </a:t>
            </a:r>
          </a:p>
          <a:p>
            <a:pPr>
              <a:buNone/>
            </a:pPr>
            <a:r>
              <a:rPr lang="en-US" dirty="0" smtClean="0"/>
              <a:t>So, a = 2/</a:t>
            </a:r>
            <a:r>
              <a:rPr lang="el-GR" dirty="0" smtClean="0"/>
              <a:t>π</a:t>
            </a:r>
            <a:endParaRPr lang="en-US" dirty="0" smtClean="0"/>
          </a:p>
          <a:p>
            <a:pPr>
              <a:buNone/>
            </a:pPr>
            <a:r>
              <a:rPr lang="en-US" dirty="0" smtClean="0"/>
              <a:t>Phase shift – 1 second to the right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		y = 3sin (</a:t>
            </a:r>
            <a:r>
              <a:rPr lang="el-GR" dirty="0" smtClean="0"/>
              <a:t>π</a:t>
            </a:r>
            <a:r>
              <a:rPr lang="en-US" dirty="0" smtClean="0"/>
              <a:t>/2(x – 1))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7772400" cy="579438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Example 2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0" y="457200"/>
          <a:ext cx="8915399" cy="2194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7004"/>
                <a:gridCol w="593194"/>
                <a:gridCol w="533400"/>
                <a:gridCol w="609601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Date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7-15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11-15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12-15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Day of year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74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135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166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196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227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258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288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319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349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#  of hours of daylight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8.88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11.85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13.62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15.95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15.58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14.27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10.92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9.33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8.48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Content Placeholder 2"/>
          <p:cNvSpPr txBox="1">
            <a:spLocks/>
          </p:cNvSpPr>
          <p:nvPr/>
        </p:nvSpPr>
        <p:spPr>
          <a:xfrm>
            <a:off x="1066800" y="1752600"/>
            <a:ext cx="7498080" cy="510540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65760" marR="0" lvl="0" indent="-283464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2"/>
              <a:buChar char="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65760" marR="0" lvl="0" indent="-283464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65760" marR="0" lvl="0" indent="-283464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2"/>
              <a:buChar char=""/>
              <a:tabLst/>
              <a:defRPr/>
            </a:pPr>
            <a:r>
              <a:rPr lang="en-US" sz="3200" noProof="0" dirty="0" smtClean="0"/>
              <a:t>Amp – (15.95 – 8.48)/2 = 3.735</a:t>
            </a:r>
          </a:p>
          <a:p>
            <a:pPr marL="365760" marR="0" lvl="0" indent="-283464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2"/>
              <a:buChar char=""/>
              <a:tabLst/>
              <a:defRPr/>
            </a:pPr>
            <a:r>
              <a:rPr lang="en-US" sz="3200" dirty="0" smtClean="0"/>
              <a:t>Period: 365 days</a:t>
            </a:r>
          </a:p>
          <a:p>
            <a:pPr marL="365760" marR="0" lvl="0" indent="-283464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tabLst/>
              <a:defRPr/>
            </a:pPr>
            <a:r>
              <a:rPr lang="en-US" sz="3200" dirty="0" smtClean="0"/>
              <a:t>		so, 2</a:t>
            </a:r>
            <a:r>
              <a:rPr lang="el-GR" sz="3200" dirty="0" smtClean="0"/>
              <a:t>π</a:t>
            </a:r>
            <a:r>
              <a:rPr lang="en-US" sz="3200" dirty="0" smtClean="0"/>
              <a:t> * a = 365 so, 365/2</a:t>
            </a:r>
            <a:r>
              <a:rPr lang="el-GR" sz="3200" dirty="0" smtClean="0"/>
              <a:t>π</a:t>
            </a:r>
            <a:endParaRPr lang="en-US" sz="3200" dirty="0" smtClean="0"/>
          </a:p>
          <a:p>
            <a:pPr marL="365760" marR="0" lvl="0" indent="-283464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tabLst/>
              <a:defRPr/>
            </a:pPr>
            <a:r>
              <a:rPr lang="en-US" sz="3200" dirty="0" smtClean="0"/>
              <a:t>Phase shift: 1.41 to the right</a:t>
            </a:r>
          </a:p>
          <a:p>
            <a:pPr marL="365760" marR="0" lvl="0" indent="-283464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tabLst/>
              <a:defRPr/>
            </a:pPr>
            <a:r>
              <a:rPr lang="en-US" sz="3200" dirty="0" smtClean="0"/>
              <a:t>Vertical shift: up 12.215</a:t>
            </a:r>
          </a:p>
          <a:p>
            <a:pPr marL="365760" marR="0" lvl="0" indent="-283464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tabLst/>
              <a:defRPr/>
            </a:pPr>
            <a:r>
              <a:rPr lang="en-US" sz="3200" dirty="0" smtClean="0"/>
              <a:t>			</a:t>
            </a:r>
          </a:p>
          <a:p>
            <a:pPr marL="365760" marR="0" lvl="0" indent="-283464" algn="l" defTabSz="914400" rtl="0" eaLnBrk="1" fontAlgn="auto" latinLnBrk="0" hangingPunct="1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2"/>
              <a:buChar char=""/>
              <a:tabLst/>
              <a:defRPr/>
            </a:pP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graphicFrame>
        <p:nvGraphicFramePr>
          <p:cNvPr id="39940" name="Object 4"/>
          <p:cNvGraphicFramePr>
            <a:graphicFrameLocks noChangeAspect="1"/>
          </p:cNvGraphicFramePr>
          <p:nvPr/>
        </p:nvGraphicFramePr>
        <p:xfrm>
          <a:off x="822325" y="5486400"/>
          <a:ext cx="7935913" cy="1371600"/>
        </p:xfrm>
        <a:graphic>
          <a:graphicData uri="http://schemas.openxmlformats.org/presentationml/2006/ole">
            <p:oleObj spid="_x0000_s2050" name="Equation" r:id="rId3" imgW="2273040" imgH="393480" progId="Equation.3">
              <p:embed/>
            </p:oleObj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pPr lvl="0">
              <a:defRPr/>
            </a:pPr>
            <a:r>
              <a:rPr lang="en-US" dirty="0" smtClean="0"/>
              <a:t>Enter the day of the year as x and the # of hours of daylight as y</a:t>
            </a:r>
          </a:p>
          <a:p>
            <a:pPr lvl="0">
              <a:defRPr/>
            </a:pPr>
            <a:r>
              <a:rPr lang="en-US" dirty="0" smtClean="0"/>
              <a:t>Go to calculate, </a:t>
            </a:r>
            <a:r>
              <a:rPr lang="en-US" dirty="0" err="1" smtClean="0"/>
              <a:t>sinreg</a:t>
            </a:r>
            <a:r>
              <a:rPr lang="en-US" dirty="0" smtClean="0"/>
              <a:t>.</a:t>
            </a:r>
          </a:p>
        </p:txBody>
      </p:sp>
      <p:graphicFrame>
        <p:nvGraphicFramePr>
          <p:cNvPr id="4" name="Content Placeholder 3"/>
          <p:cNvGraphicFramePr>
            <a:graphicFrameLocks/>
          </p:cNvGraphicFramePr>
          <p:nvPr/>
        </p:nvGraphicFramePr>
        <p:xfrm>
          <a:off x="2" y="1295400"/>
          <a:ext cx="8915399" cy="2194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07004"/>
                <a:gridCol w="593194"/>
                <a:gridCol w="533400"/>
                <a:gridCol w="609601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Date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7-15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11-15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12-15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Day of year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74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135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166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196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227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258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288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319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349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#  of hours of daylight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8.88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11.85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13.62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15.95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15.58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14.27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10.92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9.33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8.48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5105400"/>
          </a:xfrm>
        </p:spPr>
        <p:txBody>
          <a:bodyPr>
            <a:normAutofit/>
          </a:bodyPr>
          <a:lstStyle/>
          <a:p>
            <a:r>
              <a:rPr lang="en-US" dirty="0" smtClean="0"/>
              <a:t>Suppose the height h in meters of a tide at Greenwich Mean Time t is given in the table below.</a:t>
            </a:r>
          </a:p>
          <a:p>
            <a:endParaRPr lang="en-US" dirty="0" smtClean="0"/>
          </a:p>
          <a:p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 marL="514350" indent="-514350">
              <a:buAutoNum type="alphaLcPeriod"/>
            </a:pPr>
            <a:r>
              <a:rPr lang="en-US" dirty="0" smtClean="0"/>
              <a:t>Find the amplitude:</a:t>
            </a:r>
          </a:p>
          <a:p>
            <a:pPr marL="514350" indent="-514350">
              <a:buNone/>
            </a:pPr>
            <a:endParaRPr lang="en-US" dirty="0" smtClean="0"/>
          </a:p>
          <a:p>
            <a:pPr marL="514350" indent="-514350">
              <a:buAutoNum type="alphaLcPeriod"/>
            </a:pPr>
            <a:r>
              <a:rPr lang="en-US" dirty="0" smtClean="0"/>
              <a:t>Find the period:</a:t>
            </a:r>
          </a:p>
          <a:p>
            <a:pPr marL="514350" indent="-514350">
              <a:buAutoNum type="alphaLcPeriod"/>
            </a:pPr>
            <a:endParaRPr lang="en-US" dirty="0" smtClean="0"/>
          </a:p>
          <a:p>
            <a:pPr marL="514350" indent="-514350">
              <a:buAutoNum type="alphaLcPeriod"/>
            </a:pPr>
            <a:r>
              <a:rPr lang="en-US" dirty="0" smtClean="0"/>
              <a:t>Find the equation: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676400" y="2590800"/>
          <a:ext cx="6095999" cy="7416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870857"/>
                <a:gridCol w="870857"/>
                <a:gridCol w="870857"/>
                <a:gridCol w="870857"/>
                <a:gridCol w="870857"/>
                <a:gridCol w="870857"/>
                <a:gridCol w="870857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18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24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3.7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.1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.2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3.6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.3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3.7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4038600" y="3810000"/>
            <a:ext cx="17636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(3.7 - .1) /2 = 1.8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3505200" y="4724400"/>
            <a:ext cx="917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12 hours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962400" y="5715000"/>
            <a:ext cx="252665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 = 1.8 </a:t>
            </a:r>
            <a:r>
              <a:rPr lang="en-US" dirty="0" err="1" smtClean="0"/>
              <a:t>cos</a:t>
            </a:r>
            <a:r>
              <a:rPr lang="en-US" dirty="0" smtClean="0"/>
              <a:t> (6/</a:t>
            </a:r>
            <a:r>
              <a:rPr lang="el-GR" dirty="0" smtClean="0"/>
              <a:t>π</a:t>
            </a:r>
            <a:r>
              <a:rPr lang="en-US" dirty="0" smtClean="0"/>
              <a:t>(x)) + 2.7 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homework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r>
              <a:rPr lang="en-US" sz="13800" b="1" dirty="0" smtClean="0"/>
              <a:t>Page 297 </a:t>
            </a:r>
          </a:p>
          <a:p>
            <a:pPr algn="ctr">
              <a:buNone/>
            </a:pPr>
            <a:r>
              <a:rPr lang="en-US" sz="13800" b="1" dirty="0" smtClean="0"/>
              <a:t>4 - 9</a:t>
            </a:r>
            <a:endParaRPr lang="en-US" sz="13800" b="1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Equity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80</TotalTime>
  <Words>282</Words>
  <Application>Microsoft Office PowerPoint</Application>
  <PresentationFormat>On-screen Show (4:3)</PresentationFormat>
  <Paragraphs>140</Paragraphs>
  <Slides>7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9" baseType="lpstr">
      <vt:lpstr>Equity</vt:lpstr>
      <vt:lpstr>Equation</vt:lpstr>
      <vt:lpstr>Modeling with Circular Functions</vt:lpstr>
      <vt:lpstr>Make sure you remember…</vt:lpstr>
      <vt:lpstr>Refer to picture on p. 293</vt:lpstr>
      <vt:lpstr>Example 2</vt:lpstr>
      <vt:lpstr>Slide 5</vt:lpstr>
      <vt:lpstr>Example 3</vt:lpstr>
      <vt:lpstr>homework</vt:lpstr>
    </vt:vector>
  </TitlesOfParts>
  <Company>Wayne Highlands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Modeling with Circular Functions</dc:title>
  <dc:creator>student</dc:creator>
  <cp:lastModifiedBy>Laura Helbing</cp:lastModifiedBy>
  <cp:revision>10</cp:revision>
  <dcterms:created xsi:type="dcterms:W3CDTF">2010-12-04T18:56:15Z</dcterms:created>
  <dcterms:modified xsi:type="dcterms:W3CDTF">2011-11-30T12:46:03Z</dcterms:modified>
</cp:coreProperties>
</file>

<file path=docProps/thumbnail.jpeg>
</file>