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1"/>
  </p:sldMasterIdLst>
  <p:handoutMasterIdLst>
    <p:handoutMasterId r:id="rId12"/>
  </p:handoutMasterIdLst>
  <p:sldIdLst>
    <p:sldId id="256" r:id="rId2"/>
    <p:sldId id="257" r:id="rId3"/>
    <p:sldId id="265" r:id="rId4"/>
    <p:sldId id="262" r:id="rId5"/>
    <p:sldId id="263" r:id="rId6"/>
    <p:sldId id="264" r:id="rId7"/>
    <p:sldId id="258" r:id="rId8"/>
    <p:sldId id="259" r:id="rId9"/>
    <p:sldId id="260" r:id="rId10"/>
    <p:sldId id="261"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9" d="100"/>
          <a:sy n="59" d="100"/>
        </p:scale>
        <p:origin x="-119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 Id="rId2" Type="http://schemas.openxmlformats.org/officeDocument/2006/relationships/image" Target="../media/image7.emf"/><Relationship Id="rId3"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 Id="rId2"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 Id="rId2"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5810581-BD5A-0E49-95EA-63EC2E6D8497}" type="datetimeFigureOut">
              <a:rPr lang="en-US" smtClean="0"/>
              <a:t>1/6/16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6EB51ED-AAE9-5B45-84F8-62FCB4DEE758}" type="slidenum">
              <a:rPr lang="en-US" smtClean="0"/>
              <a:t>‹#›</a:t>
            </a:fld>
            <a:endParaRPr lang="en-US"/>
          </a:p>
        </p:txBody>
      </p:sp>
    </p:spTree>
    <p:extLst>
      <p:ext uri="{BB962C8B-B14F-4D97-AF65-F5344CB8AC3E}">
        <p14:creationId xmlns:p14="http://schemas.microsoft.com/office/powerpoint/2010/main" val="386968960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7DD9D50-307B-214F-91C8-F5B9A8E31993}" type="datetimeFigureOut">
              <a:rPr lang="en-US" smtClean="0"/>
              <a:t>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D9D50-307B-214F-91C8-F5B9A8E31993}" type="datetimeFigureOut">
              <a:rPr lang="en-US" smtClean="0"/>
              <a:t>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52676-AB6F-6840-8A17-908C4AC8B50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D9D50-307B-214F-91C8-F5B9A8E31993}" type="datetimeFigureOut">
              <a:rPr lang="en-US" smtClean="0"/>
              <a:t>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52676-AB6F-6840-8A17-908C4AC8B50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D9D50-307B-214F-91C8-F5B9A8E31993}" type="datetimeFigureOut">
              <a:rPr lang="en-US" smtClean="0"/>
              <a:t>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52676-AB6F-6840-8A17-908C4AC8B50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DD9D50-307B-214F-91C8-F5B9A8E31993}" type="datetimeFigureOut">
              <a:rPr lang="en-US" smtClean="0"/>
              <a:t>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52676-AB6F-6840-8A17-908C4AC8B50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DD9D50-307B-214F-91C8-F5B9A8E31993}" type="datetimeFigureOut">
              <a:rPr lang="en-US" smtClean="0"/>
              <a:t>1/6/16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052676-AB6F-6840-8A17-908C4AC8B50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DD9D50-307B-214F-91C8-F5B9A8E31993}" type="datetimeFigureOut">
              <a:rPr lang="en-US" smtClean="0"/>
              <a:t>1/6/16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052676-AB6F-6840-8A17-908C4AC8B50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7DD9D50-307B-214F-91C8-F5B9A8E31993}" type="datetimeFigureOut">
              <a:rPr lang="en-US" smtClean="0"/>
              <a:t>1/6/16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052676-AB6F-6840-8A17-908C4AC8B50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DD9D50-307B-214F-91C8-F5B9A8E31993}" type="datetimeFigureOut">
              <a:rPr lang="en-US" smtClean="0"/>
              <a:t>1/6/16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052676-AB6F-6840-8A17-908C4AC8B50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DD9D50-307B-214F-91C8-F5B9A8E31993}" type="datetimeFigureOut">
              <a:rPr lang="en-US" smtClean="0"/>
              <a:t>1/6/16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97DD9D50-307B-214F-91C8-F5B9A8E31993}" type="datetimeFigureOut">
              <a:rPr lang="en-US" smtClean="0"/>
              <a:t>1/6/16</a:t>
            </a:fld>
            <a:endParaRPr lang="en-US"/>
          </a:p>
        </p:txBody>
      </p:sp>
      <p:sp>
        <p:nvSpPr>
          <p:cNvPr id="9" name="Slide Number Placeholder 8"/>
          <p:cNvSpPr>
            <a:spLocks noGrp="1"/>
          </p:cNvSpPr>
          <p:nvPr>
            <p:ph type="sldNum" sz="quarter" idx="11"/>
          </p:nvPr>
        </p:nvSpPr>
        <p:spPr/>
        <p:txBody>
          <a:bodyPr/>
          <a:lstStyle/>
          <a:p>
            <a:fld id="{A5052676-AB6F-6840-8A17-908C4AC8B501}"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A5052676-AB6F-6840-8A17-908C4AC8B501}"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97DD9D50-307B-214F-91C8-F5B9A8E31993}" type="datetimeFigureOut">
              <a:rPr lang="en-US" smtClean="0"/>
              <a:t>1/6/16</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6.emf"/><Relationship Id="rId5" Type="http://schemas.openxmlformats.org/officeDocument/2006/relationships/oleObject" Target="../embeddings/oleObject2.bin"/><Relationship Id="rId6" Type="http://schemas.openxmlformats.org/officeDocument/2006/relationships/image" Target="../media/image7.emf"/><Relationship Id="rId7" Type="http://schemas.openxmlformats.org/officeDocument/2006/relationships/oleObject" Target="../embeddings/oleObject3.bin"/><Relationship Id="rId8" Type="http://schemas.openxmlformats.org/officeDocument/2006/relationships/image" Target="../media/image8.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9.emf"/><Relationship Id="rId5" Type="http://schemas.openxmlformats.org/officeDocument/2006/relationships/oleObject" Target="../embeddings/oleObject5.bin"/><Relationship Id="rId6" Type="http://schemas.openxmlformats.org/officeDocument/2006/relationships/image" Target="../media/image10.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11.emf"/><Relationship Id="rId5" Type="http://schemas.openxmlformats.org/officeDocument/2006/relationships/oleObject" Target="../embeddings/oleObject7.bin"/><Relationship Id="rId6" Type="http://schemas.openxmlformats.org/officeDocument/2006/relationships/image" Target="../media/image12.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Quotients of Powers</a:t>
            </a:r>
            <a:endParaRPr lang="en-US" dirty="0"/>
          </a:p>
        </p:txBody>
      </p:sp>
      <p:sp>
        <p:nvSpPr>
          <p:cNvPr id="3" name="Subtitle 2"/>
          <p:cNvSpPr>
            <a:spLocks noGrp="1"/>
          </p:cNvSpPr>
          <p:nvPr>
            <p:ph type="subTitle" idx="1"/>
          </p:nvPr>
        </p:nvSpPr>
        <p:spPr/>
        <p:txBody>
          <a:bodyPr/>
          <a:lstStyle/>
          <a:p>
            <a:r>
              <a:rPr lang="en-US" dirty="0" smtClean="0"/>
              <a:t>Lesson 8.3</a:t>
            </a:r>
            <a:endParaRPr lang="en-US" dirty="0"/>
          </a:p>
        </p:txBody>
      </p:sp>
    </p:spTree>
    <p:extLst>
      <p:ext uri="{BB962C8B-B14F-4D97-AF65-F5344CB8AC3E}">
        <p14:creationId xmlns:p14="http://schemas.microsoft.com/office/powerpoint/2010/main" val="2557651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idx="1"/>
          </p:nvPr>
        </p:nvSpPr>
        <p:spPr/>
        <p:txBody>
          <a:bodyPr/>
          <a:lstStyle/>
          <a:p>
            <a:r>
              <a:rPr lang="en-US" dirty="0" smtClean="0"/>
              <a:t>Lesson Master 8.3 Lesson Master A</a:t>
            </a:r>
          </a:p>
          <a:p>
            <a:r>
              <a:rPr lang="en-US" dirty="0" smtClean="0"/>
              <a:t>Page 472 – 473 23 – </a:t>
            </a:r>
            <a:r>
              <a:rPr lang="en-US" smtClean="0"/>
              <a:t>27 (part of 8.3 Review)</a:t>
            </a:r>
            <a:endParaRPr lang="en-US"/>
          </a:p>
        </p:txBody>
      </p:sp>
    </p:spTree>
    <p:extLst>
      <p:ext uri="{BB962C8B-B14F-4D97-AF65-F5344CB8AC3E}">
        <p14:creationId xmlns:p14="http://schemas.microsoft.com/office/powerpoint/2010/main" val="1833455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Started…</a:t>
            </a:r>
            <a:endParaRPr lang="en-US" dirty="0"/>
          </a:p>
        </p:txBody>
      </p:sp>
      <p:sp>
        <p:nvSpPr>
          <p:cNvPr id="3" name="Content Placeholder 2"/>
          <p:cNvSpPr>
            <a:spLocks noGrp="1"/>
          </p:cNvSpPr>
          <p:nvPr>
            <p:ph idx="1"/>
          </p:nvPr>
        </p:nvSpPr>
        <p:spPr/>
        <p:txBody>
          <a:bodyPr>
            <a:normAutofit/>
          </a:bodyPr>
          <a:lstStyle/>
          <a:p>
            <a:r>
              <a:rPr lang="en-US" sz="2800" dirty="0" smtClean="0"/>
              <a:t>b</a:t>
            </a:r>
            <a:r>
              <a:rPr lang="en-US" sz="2800" baseline="30000" dirty="0" smtClean="0"/>
              <a:t>2</a:t>
            </a:r>
            <a:r>
              <a:rPr lang="en-US" sz="2800" dirty="0" smtClean="0"/>
              <a:t> </a:t>
            </a:r>
            <a:r>
              <a:rPr lang="en-US" sz="2800" dirty="0" smtClean="0">
                <a:latin typeface="Wingdings"/>
                <a:ea typeface="Wingdings"/>
                <a:cs typeface="Wingdings"/>
                <a:sym typeface="Wingdings"/>
              </a:rPr>
              <a:t></a:t>
            </a:r>
            <a:r>
              <a:rPr lang="en-US" sz="2800" dirty="0">
                <a:sym typeface="Wingdings"/>
              </a:rPr>
              <a:t> </a:t>
            </a:r>
            <a:r>
              <a:rPr lang="en-US" sz="2800" dirty="0" smtClean="0">
                <a:sym typeface="Wingdings"/>
              </a:rPr>
              <a:t>b</a:t>
            </a:r>
            <a:r>
              <a:rPr lang="en-US" sz="2800" baseline="30000" dirty="0" smtClean="0">
                <a:sym typeface="Wingdings"/>
              </a:rPr>
              <a:t>7 </a:t>
            </a:r>
          </a:p>
          <a:p>
            <a:endParaRPr lang="en-US" sz="2800" baseline="30000" dirty="0">
              <a:sym typeface="Wingdings"/>
            </a:endParaRPr>
          </a:p>
          <a:p>
            <a:endParaRPr lang="en-US" sz="2800" baseline="30000" dirty="0" smtClean="0">
              <a:sym typeface="Wingdings"/>
            </a:endParaRPr>
          </a:p>
          <a:p>
            <a:endParaRPr lang="en-US" sz="2800" baseline="30000" dirty="0" smtClean="0">
              <a:sym typeface="Wingdings"/>
            </a:endParaRPr>
          </a:p>
          <a:p>
            <a:endParaRPr lang="en-US" sz="2800" baseline="30000" dirty="0">
              <a:sym typeface="Wingdings"/>
            </a:endParaRPr>
          </a:p>
          <a:p>
            <a:r>
              <a:rPr lang="en-US" sz="2800" dirty="0" smtClean="0">
                <a:sym typeface="Wingdings"/>
              </a:rPr>
              <a:t>7y</a:t>
            </a:r>
            <a:r>
              <a:rPr lang="en-US" sz="2800" baseline="30000" dirty="0" smtClean="0">
                <a:sym typeface="Wingdings"/>
              </a:rPr>
              <a:t>6</a:t>
            </a:r>
            <a:r>
              <a:rPr lang="en-US" sz="2800" dirty="0" smtClean="0">
                <a:sym typeface="Wingdings"/>
              </a:rPr>
              <a:t>z</a:t>
            </a:r>
            <a:r>
              <a:rPr lang="en-US" sz="2800" baseline="30000" dirty="0" smtClean="0">
                <a:sym typeface="Wingdings"/>
              </a:rPr>
              <a:t>3</a:t>
            </a:r>
            <a:r>
              <a:rPr lang="en-US" sz="2800" dirty="0" smtClean="0">
                <a:sym typeface="Wingdings"/>
              </a:rPr>
              <a:t> </a:t>
            </a:r>
            <a:r>
              <a:rPr lang="en-US" sz="2800" dirty="0" smtClean="0">
                <a:latin typeface="Wingdings"/>
                <a:ea typeface="Wingdings"/>
                <a:cs typeface="Wingdings"/>
                <a:sym typeface="Wingdings"/>
              </a:rPr>
              <a:t></a:t>
            </a:r>
            <a:r>
              <a:rPr lang="en-US" sz="2800" dirty="0">
                <a:sym typeface="Wingdings"/>
              </a:rPr>
              <a:t> </a:t>
            </a:r>
            <a:r>
              <a:rPr lang="en-US" sz="2800" dirty="0" smtClean="0">
                <a:sym typeface="Wingdings"/>
              </a:rPr>
              <a:t>3y</a:t>
            </a:r>
            <a:r>
              <a:rPr lang="en-US" sz="2800" baseline="30000" dirty="0" smtClean="0">
                <a:sym typeface="Wingdings"/>
              </a:rPr>
              <a:t>2</a:t>
            </a:r>
            <a:r>
              <a:rPr lang="en-US" sz="2800" dirty="0" smtClean="0">
                <a:sym typeface="Wingdings"/>
              </a:rPr>
              <a:t>z</a:t>
            </a:r>
            <a:r>
              <a:rPr lang="en-US" sz="2800" baseline="30000" dirty="0" smtClean="0">
                <a:sym typeface="Wingdings"/>
              </a:rPr>
              <a:t>3</a:t>
            </a:r>
          </a:p>
          <a:p>
            <a:endParaRPr lang="en-US" sz="2800" baseline="30000" dirty="0">
              <a:sym typeface="Wingdings"/>
            </a:endParaRPr>
          </a:p>
          <a:p>
            <a:pPr marL="114300" indent="0">
              <a:buNone/>
            </a:pPr>
            <a:endParaRPr lang="en-US" sz="2800" baseline="30000" dirty="0">
              <a:sym typeface="Wingdings"/>
            </a:endParaRPr>
          </a:p>
          <a:p>
            <a:endParaRPr lang="en-US" sz="2800" baseline="30000" dirty="0" smtClean="0">
              <a:sym typeface="Wingdings"/>
            </a:endParaRPr>
          </a:p>
          <a:p>
            <a:endParaRPr lang="en-US" sz="2800" baseline="30000" dirty="0" smtClean="0">
              <a:sym typeface="Wingdings"/>
            </a:endParaRPr>
          </a:p>
          <a:p>
            <a:r>
              <a:rPr lang="en-US" sz="2800" dirty="0" smtClean="0">
                <a:sym typeface="Wingdings"/>
              </a:rPr>
              <a:t>16j</a:t>
            </a:r>
            <a:r>
              <a:rPr lang="en-US" sz="2800" baseline="30000" dirty="0" smtClean="0">
                <a:sym typeface="Wingdings"/>
              </a:rPr>
              <a:t>10</a:t>
            </a:r>
            <a:r>
              <a:rPr lang="en-US" sz="2800" dirty="0" smtClean="0">
                <a:sym typeface="Wingdings"/>
              </a:rPr>
              <a:t>k</a:t>
            </a:r>
            <a:r>
              <a:rPr lang="en-US" sz="2800" baseline="30000" dirty="0" smtClean="0">
                <a:sym typeface="Wingdings"/>
              </a:rPr>
              <a:t>6</a:t>
            </a:r>
            <a:r>
              <a:rPr lang="en-US" sz="2800" dirty="0" smtClean="0">
                <a:sym typeface="Wingdings"/>
              </a:rPr>
              <a:t> </a:t>
            </a:r>
            <a:r>
              <a:rPr lang="en-US" sz="2800" dirty="0" smtClean="0">
                <a:latin typeface="Wingdings"/>
                <a:ea typeface="Wingdings"/>
                <a:cs typeface="Wingdings"/>
                <a:sym typeface="Wingdings"/>
              </a:rPr>
              <a:t></a:t>
            </a:r>
            <a:r>
              <a:rPr lang="en-US" sz="2800" dirty="0">
                <a:sym typeface="Wingdings"/>
              </a:rPr>
              <a:t> </a:t>
            </a:r>
            <a:r>
              <a:rPr lang="en-US" sz="2800" dirty="0" smtClean="0">
                <a:sym typeface="Wingdings"/>
              </a:rPr>
              <a:t>(.5j</a:t>
            </a:r>
            <a:r>
              <a:rPr lang="en-US" sz="2800" baseline="30000" dirty="0" smtClean="0">
                <a:sym typeface="Wingdings"/>
              </a:rPr>
              <a:t>5</a:t>
            </a:r>
            <a:r>
              <a:rPr lang="en-US" sz="2800" dirty="0" smtClean="0">
                <a:sym typeface="Wingdings"/>
              </a:rPr>
              <a:t>k</a:t>
            </a:r>
            <a:r>
              <a:rPr lang="en-US" sz="2800" baseline="30000" dirty="0" smtClean="0">
                <a:sym typeface="Wingdings"/>
              </a:rPr>
              <a:t>2</a:t>
            </a:r>
            <a:r>
              <a:rPr lang="en-US" sz="2800" dirty="0" smtClean="0">
                <a:sym typeface="Wingdings"/>
              </a:rPr>
              <a:t>)</a:t>
            </a:r>
            <a:r>
              <a:rPr lang="en-US" sz="2800" baseline="30000" dirty="0" smtClean="0">
                <a:sym typeface="Wingdings"/>
              </a:rPr>
              <a:t>3</a:t>
            </a:r>
            <a:endParaRPr lang="en-US" sz="2800" dirty="0"/>
          </a:p>
        </p:txBody>
      </p:sp>
    </p:spTree>
    <p:extLst>
      <p:ext uri="{BB962C8B-B14F-4D97-AF65-F5344CB8AC3E}">
        <p14:creationId xmlns:p14="http://schemas.microsoft.com/office/powerpoint/2010/main" val="12662384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6504" y="0"/>
            <a:ext cx="7620000" cy="836497"/>
          </a:xfrm>
        </p:spPr>
        <p:txBody>
          <a:bodyPr/>
          <a:lstStyle/>
          <a:p>
            <a:r>
              <a:rPr lang="en-US" dirty="0" smtClean="0"/>
              <a:t>Getting Started…</a:t>
            </a:r>
            <a:endParaRPr lang="en-US" dirty="0"/>
          </a:p>
        </p:txBody>
      </p:sp>
      <p:sp>
        <p:nvSpPr>
          <p:cNvPr id="3" name="Content Placeholder 2"/>
          <p:cNvSpPr>
            <a:spLocks noGrp="1"/>
          </p:cNvSpPr>
          <p:nvPr>
            <p:ph idx="1"/>
          </p:nvPr>
        </p:nvSpPr>
        <p:spPr>
          <a:xfrm>
            <a:off x="-1" y="836497"/>
            <a:ext cx="8568127" cy="5564303"/>
          </a:xfrm>
        </p:spPr>
        <p:txBody>
          <a:bodyPr>
            <a:noAutofit/>
          </a:bodyPr>
          <a:lstStyle/>
          <a:p>
            <a:r>
              <a:rPr lang="en-US" sz="2800" dirty="0" smtClean="0"/>
              <a:t>1. </a:t>
            </a:r>
            <a:r>
              <a:rPr lang="en-US" sz="2800" dirty="0"/>
              <a:t>Edward wears jeans, a T-shirt, and a sweatshirt every day to school. He has 6 pair of jeans, 9 T-shirts, and 4 sweatshirts. How many different outfits can he wear? </a:t>
            </a:r>
          </a:p>
          <a:p>
            <a:endParaRPr lang="en-US" sz="2800" dirty="0" smtClean="0"/>
          </a:p>
          <a:p>
            <a:r>
              <a:rPr lang="en-US" sz="2800" dirty="0" smtClean="0"/>
              <a:t>2. Seven Chicago Bears football fans each wrote a letter from the phrase “GO BEARS” on their chests to show their team support.  When they arrive at the game they sat next to each other in random order.  How many different forms of the phrase are possible?</a:t>
            </a:r>
          </a:p>
          <a:p>
            <a:endParaRPr lang="en-US" sz="2800" dirty="0"/>
          </a:p>
          <a:p>
            <a:r>
              <a:rPr lang="en-US" sz="2800" dirty="0" smtClean="0"/>
              <a:t>3. </a:t>
            </a:r>
            <a:r>
              <a:rPr lang="en-US" sz="3200" dirty="0">
                <a:sym typeface="Wingdings"/>
              </a:rPr>
              <a:t>16j</a:t>
            </a:r>
            <a:r>
              <a:rPr lang="en-US" sz="3200" baseline="30000" dirty="0">
                <a:sym typeface="Wingdings"/>
              </a:rPr>
              <a:t>10</a:t>
            </a:r>
            <a:r>
              <a:rPr lang="en-US" sz="3200" dirty="0">
                <a:sym typeface="Wingdings"/>
              </a:rPr>
              <a:t>k</a:t>
            </a:r>
            <a:r>
              <a:rPr lang="en-US" sz="3200" baseline="30000" dirty="0">
                <a:sym typeface="Wingdings"/>
              </a:rPr>
              <a:t>6</a:t>
            </a:r>
            <a:r>
              <a:rPr lang="en-US" sz="3200" dirty="0">
                <a:sym typeface="Wingdings"/>
              </a:rPr>
              <a:t> </a:t>
            </a:r>
            <a:r>
              <a:rPr lang="en-US" sz="3200" dirty="0">
                <a:latin typeface="Wingdings"/>
                <a:ea typeface="Wingdings"/>
                <a:cs typeface="Wingdings"/>
                <a:sym typeface="Wingdings"/>
              </a:rPr>
              <a:t></a:t>
            </a:r>
            <a:r>
              <a:rPr lang="en-US" sz="3200" dirty="0">
                <a:sym typeface="Wingdings"/>
              </a:rPr>
              <a:t> (.5j</a:t>
            </a:r>
            <a:r>
              <a:rPr lang="en-US" sz="3200" baseline="30000" dirty="0">
                <a:sym typeface="Wingdings"/>
              </a:rPr>
              <a:t>5</a:t>
            </a:r>
            <a:r>
              <a:rPr lang="en-US" sz="3200" dirty="0">
                <a:sym typeface="Wingdings"/>
              </a:rPr>
              <a:t>k</a:t>
            </a:r>
            <a:r>
              <a:rPr lang="en-US" sz="3200" baseline="30000" dirty="0">
                <a:sym typeface="Wingdings"/>
              </a:rPr>
              <a:t>2</a:t>
            </a:r>
            <a:r>
              <a:rPr lang="en-US" sz="3200" dirty="0">
                <a:sym typeface="Wingdings"/>
              </a:rPr>
              <a:t>)</a:t>
            </a:r>
            <a:r>
              <a:rPr lang="en-US" sz="3200" baseline="30000" dirty="0" smtClean="0">
                <a:sym typeface="Wingdings"/>
              </a:rPr>
              <a:t>3</a:t>
            </a:r>
            <a:endParaRPr lang="en-US" sz="3200" dirty="0"/>
          </a:p>
        </p:txBody>
      </p:sp>
    </p:spTree>
    <p:extLst>
      <p:ext uri="{BB962C8B-B14F-4D97-AF65-F5344CB8AC3E}">
        <p14:creationId xmlns:p14="http://schemas.microsoft.com/office/powerpoint/2010/main" val="1550266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4" descr="Screen Shot 2016-01-04 at 8.49.54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9144000" cy="6163137"/>
          </a:xfrm>
          <a:prstGeom prst="rect">
            <a:avLst/>
          </a:prstGeom>
        </p:spPr>
      </p:pic>
    </p:spTree>
    <p:extLst>
      <p:ext uri="{BB962C8B-B14F-4D97-AF65-F5344CB8AC3E}">
        <p14:creationId xmlns:p14="http://schemas.microsoft.com/office/powerpoint/2010/main" val="906482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Screen Shot 2016-01-04 at 8.50.15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683" y="1074615"/>
            <a:ext cx="9453283" cy="3433885"/>
          </a:xfrm>
          <a:prstGeom prst="rect">
            <a:avLst/>
          </a:prstGeom>
        </p:spPr>
      </p:pic>
    </p:spTree>
    <p:extLst>
      <p:ext uri="{BB962C8B-B14F-4D97-AF65-F5344CB8AC3E}">
        <p14:creationId xmlns:p14="http://schemas.microsoft.com/office/powerpoint/2010/main" val="1251127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Screen Shot 2016-01-06 at 7.46.01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6299531" cy="6858000"/>
          </a:xfrm>
          <a:prstGeom prst="rect">
            <a:avLst/>
          </a:prstGeom>
        </p:spPr>
      </p:pic>
      <p:pic>
        <p:nvPicPr>
          <p:cNvPr id="5" name="Picture 4" descr="Screen Shot 2016-01-06 at 7.46.1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8511" y="0"/>
            <a:ext cx="4515489" cy="6858000"/>
          </a:xfrm>
          <a:prstGeom prst="rect">
            <a:avLst/>
          </a:prstGeom>
        </p:spPr>
      </p:pic>
    </p:spTree>
    <p:extLst>
      <p:ext uri="{BB962C8B-B14F-4D97-AF65-F5344CB8AC3E}">
        <p14:creationId xmlns:p14="http://schemas.microsoft.com/office/powerpoint/2010/main" val="3998277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Quotient of Powers</a:t>
            </a:r>
            <a:endParaRPr lang="en-US" dirty="0"/>
          </a:p>
        </p:txBody>
      </p:sp>
      <p:sp>
        <p:nvSpPr>
          <p:cNvPr id="3" name="Content Placeholder 2"/>
          <p:cNvSpPr>
            <a:spLocks noGrp="1"/>
          </p:cNvSpPr>
          <p:nvPr>
            <p:ph idx="1"/>
          </p:nvPr>
        </p:nvSpPr>
        <p:spPr/>
        <p:txBody>
          <a:bodyPr/>
          <a:lstStyle/>
          <a:p>
            <a:r>
              <a:rPr lang="en-US" dirty="0" smtClean="0"/>
              <a:t>When we divide, IF they have the same base, subtract exponents!</a:t>
            </a:r>
          </a:p>
          <a:p>
            <a:endParaRPr lang="en-US" dirty="0"/>
          </a:p>
          <a:p>
            <a:endParaRPr lang="en-US" dirty="0" smtClean="0"/>
          </a:p>
          <a:p>
            <a:endParaRPr lang="en-US" dirty="0"/>
          </a:p>
          <a:p>
            <a:endParaRPr lang="en-US" dirty="0" smtClean="0"/>
          </a:p>
          <a:p>
            <a:endParaRPr lang="en-US" dirty="0"/>
          </a:p>
          <a:p>
            <a:r>
              <a:rPr lang="en-US" dirty="0" smtClean="0"/>
              <a:t>Examples:</a:t>
            </a:r>
          </a:p>
          <a:p>
            <a:endParaRPr lang="en-US" dirty="0"/>
          </a:p>
          <a:p>
            <a:pPr marL="114300" indent="0">
              <a:buNone/>
            </a:pPr>
            <a:endParaRPr lang="en-US" dirty="0" smtClean="0"/>
          </a:p>
          <a:p>
            <a:endParaRPr lang="en-US" dirty="0"/>
          </a:p>
          <a:p>
            <a:pPr marL="114300" indent="0">
              <a:buNone/>
            </a:pP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135370102"/>
              </p:ext>
            </p:extLst>
          </p:nvPr>
        </p:nvGraphicFramePr>
        <p:xfrm>
          <a:off x="2750038" y="2125296"/>
          <a:ext cx="2404564" cy="1587012"/>
        </p:xfrm>
        <a:graphic>
          <a:graphicData uri="http://schemas.openxmlformats.org/presentationml/2006/ole">
            <mc:AlternateContent xmlns:mc="http://schemas.openxmlformats.org/markup-compatibility/2006">
              <mc:Choice xmlns:v="urn:schemas-microsoft-com:vml" Requires="v">
                <p:oleObj spid="_x0000_s1039" name="Equation" r:id="rId3" imgW="635000" imgH="419100" progId="Equation.3">
                  <p:embed/>
                </p:oleObj>
              </mc:Choice>
              <mc:Fallback>
                <p:oleObj name="Equation" r:id="rId3" imgW="635000" imgH="419100" progId="Equation.3">
                  <p:embed/>
                  <p:pic>
                    <p:nvPicPr>
                      <p:cNvPr id="0" name=""/>
                      <p:cNvPicPr/>
                      <p:nvPr/>
                    </p:nvPicPr>
                    <p:blipFill>
                      <a:blip r:embed="rId4"/>
                      <a:stretch>
                        <a:fillRect/>
                      </a:stretch>
                    </p:blipFill>
                    <p:spPr>
                      <a:xfrm>
                        <a:off x="2750038" y="2125296"/>
                        <a:ext cx="2404564" cy="1587012"/>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341617845"/>
              </p:ext>
            </p:extLst>
          </p:nvPr>
        </p:nvGraphicFramePr>
        <p:xfrm>
          <a:off x="1350963" y="4814887"/>
          <a:ext cx="819150" cy="1585913"/>
        </p:xfrm>
        <a:graphic>
          <a:graphicData uri="http://schemas.openxmlformats.org/presentationml/2006/ole">
            <mc:AlternateContent xmlns:mc="http://schemas.openxmlformats.org/markup-compatibility/2006">
              <mc:Choice xmlns:v="urn:schemas-microsoft-com:vml" Requires="v">
                <p:oleObj spid="_x0000_s1040" name="Equation" r:id="rId5" imgW="215900" imgH="419100" progId="Equation.3">
                  <p:embed/>
                </p:oleObj>
              </mc:Choice>
              <mc:Fallback>
                <p:oleObj name="Equation" r:id="rId5" imgW="215900" imgH="419100" progId="Equation.3">
                  <p:embed/>
                  <p:pic>
                    <p:nvPicPr>
                      <p:cNvPr id="0" name=""/>
                      <p:cNvPicPr/>
                      <p:nvPr/>
                    </p:nvPicPr>
                    <p:blipFill>
                      <a:blip r:embed="rId6"/>
                      <a:stretch>
                        <a:fillRect/>
                      </a:stretch>
                    </p:blipFill>
                    <p:spPr>
                      <a:xfrm>
                        <a:off x="1350963" y="4814887"/>
                        <a:ext cx="819150" cy="1585913"/>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261892960"/>
              </p:ext>
            </p:extLst>
          </p:nvPr>
        </p:nvGraphicFramePr>
        <p:xfrm>
          <a:off x="5087938" y="4814887"/>
          <a:ext cx="1349375" cy="1585913"/>
        </p:xfrm>
        <a:graphic>
          <a:graphicData uri="http://schemas.openxmlformats.org/presentationml/2006/ole">
            <mc:AlternateContent xmlns:mc="http://schemas.openxmlformats.org/markup-compatibility/2006">
              <mc:Choice xmlns:v="urn:schemas-microsoft-com:vml" Requires="v">
                <p:oleObj spid="_x0000_s1041" name="Equation" r:id="rId7" imgW="355600" imgH="419100" progId="Equation.3">
                  <p:embed/>
                </p:oleObj>
              </mc:Choice>
              <mc:Fallback>
                <p:oleObj name="Equation" r:id="rId7" imgW="355600" imgH="419100" progId="Equation.3">
                  <p:embed/>
                  <p:pic>
                    <p:nvPicPr>
                      <p:cNvPr id="0" name=""/>
                      <p:cNvPicPr/>
                      <p:nvPr/>
                    </p:nvPicPr>
                    <p:blipFill>
                      <a:blip r:embed="rId8"/>
                      <a:stretch>
                        <a:fillRect/>
                      </a:stretch>
                    </p:blipFill>
                    <p:spPr>
                      <a:xfrm>
                        <a:off x="5087938" y="4814887"/>
                        <a:ext cx="1349375" cy="1585913"/>
                      </a:xfrm>
                      <a:prstGeom prst="rect">
                        <a:avLst/>
                      </a:prstGeom>
                    </p:spPr>
                  </p:pic>
                </p:oleObj>
              </mc:Fallback>
            </mc:AlternateContent>
          </a:graphicData>
        </a:graphic>
      </p:graphicFrame>
    </p:spTree>
    <p:extLst>
      <p:ext uri="{BB962C8B-B14F-4D97-AF65-F5344CB8AC3E}">
        <p14:creationId xmlns:p14="http://schemas.microsoft.com/office/powerpoint/2010/main" val="33468714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Try Some!</a:t>
            </a:r>
            <a:endParaRPr lang="en-US" dirty="0"/>
          </a:p>
        </p:txBody>
      </p:sp>
      <p:sp>
        <p:nvSpPr>
          <p:cNvPr id="3" name="Content Placeholder 2"/>
          <p:cNvSpPr>
            <a:spLocks noGrp="1"/>
          </p:cNvSpPr>
          <p:nvPr>
            <p:ph idx="1"/>
          </p:nvPr>
        </p:nvSpPr>
        <p:spPr/>
        <p:txBody>
          <a:bodyPr/>
          <a:lstStyle/>
          <a:p>
            <a:pPr marL="114300" indent="0">
              <a:buNone/>
            </a:pP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36764000"/>
              </p:ext>
            </p:extLst>
          </p:nvPr>
        </p:nvGraphicFramePr>
        <p:xfrm>
          <a:off x="457200" y="1747960"/>
          <a:ext cx="1782763" cy="1682750"/>
        </p:xfrm>
        <a:graphic>
          <a:graphicData uri="http://schemas.openxmlformats.org/presentationml/2006/ole">
            <mc:AlternateContent xmlns:mc="http://schemas.openxmlformats.org/markup-compatibility/2006">
              <mc:Choice xmlns:v="urn:schemas-microsoft-com:vml" Requires="v">
                <p:oleObj spid="_x0000_s2059" name="Equation" r:id="rId3" imgW="469900" imgH="444500" progId="Equation.3">
                  <p:embed/>
                </p:oleObj>
              </mc:Choice>
              <mc:Fallback>
                <p:oleObj name="Equation" r:id="rId3" imgW="469900" imgH="444500" progId="Equation.3">
                  <p:embed/>
                  <p:pic>
                    <p:nvPicPr>
                      <p:cNvPr id="0" name=""/>
                      <p:cNvPicPr/>
                      <p:nvPr/>
                    </p:nvPicPr>
                    <p:blipFill>
                      <a:blip r:embed="rId4"/>
                      <a:stretch>
                        <a:fillRect/>
                      </a:stretch>
                    </p:blipFill>
                    <p:spPr>
                      <a:xfrm>
                        <a:off x="457200" y="1747960"/>
                        <a:ext cx="1782763" cy="168275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24983288"/>
              </p:ext>
            </p:extLst>
          </p:nvPr>
        </p:nvGraphicFramePr>
        <p:xfrm>
          <a:off x="4378325" y="1795463"/>
          <a:ext cx="2022475" cy="1587500"/>
        </p:xfrm>
        <a:graphic>
          <a:graphicData uri="http://schemas.openxmlformats.org/presentationml/2006/ole">
            <mc:AlternateContent xmlns:mc="http://schemas.openxmlformats.org/markup-compatibility/2006">
              <mc:Choice xmlns:v="urn:schemas-microsoft-com:vml" Requires="v">
                <p:oleObj spid="_x0000_s2060" name="Equation" r:id="rId5" imgW="533400" imgH="419100" progId="Equation.3">
                  <p:embed/>
                </p:oleObj>
              </mc:Choice>
              <mc:Fallback>
                <p:oleObj name="Equation" r:id="rId5" imgW="533400" imgH="419100" progId="Equation.3">
                  <p:embed/>
                  <p:pic>
                    <p:nvPicPr>
                      <p:cNvPr id="0" name=""/>
                      <p:cNvPicPr/>
                      <p:nvPr/>
                    </p:nvPicPr>
                    <p:blipFill>
                      <a:blip r:embed="rId6"/>
                      <a:stretch>
                        <a:fillRect/>
                      </a:stretch>
                    </p:blipFill>
                    <p:spPr>
                      <a:xfrm>
                        <a:off x="4378325" y="1795463"/>
                        <a:ext cx="2022475" cy="1587500"/>
                      </a:xfrm>
                      <a:prstGeom prst="rect">
                        <a:avLst/>
                      </a:prstGeom>
                    </p:spPr>
                  </p:pic>
                </p:oleObj>
              </mc:Fallback>
            </mc:AlternateContent>
          </a:graphicData>
        </a:graphic>
      </p:graphicFrame>
    </p:spTree>
    <p:extLst>
      <p:ext uri="{BB962C8B-B14F-4D97-AF65-F5344CB8AC3E}">
        <p14:creationId xmlns:p14="http://schemas.microsoft.com/office/powerpoint/2010/main" val="1046060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 the Value of x</a:t>
            </a:r>
            <a:endParaRPr lang="en-US" dirty="0"/>
          </a:p>
        </p:txBody>
      </p:sp>
      <p:sp>
        <p:nvSpPr>
          <p:cNvPr id="3" name="Content Placeholder 2"/>
          <p:cNvSpPr>
            <a:spLocks noGrp="1"/>
          </p:cNvSpPr>
          <p:nvPr>
            <p:ph idx="1"/>
          </p:nvPr>
        </p:nvSpPr>
        <p:spPr/>
        <p:txBody>
          <a:bodyPr/>
          <a:lstStyle/>
          <a:p>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26602003"/>
              </p:ext>
            </p:extLst>
          </p:nvPr>
        </p:nvGraphicFramePr>
        <p:xfrm>
          <a:off x="361950" y="1747838"/>
          <a:ext cx="1973263" cy="1682750"/>
        </p:xfrm>
        <a:graphic>
          <a:graphicData uri="http://schemas.openxmlformats.org/presentationml/2006/ole">
            <mc:AlternateContent xmlns:mc="http://schemas.openxmlformats.org/markup-compatibility/2006">
              <mc:Choice xmlns:v="urn:schemas-microsoft-com:vml" Requires="v">
                <p:oleObj spid="_x0000_s3081" name="Equation" r:id="rId3" imgW="520700" imgH="444500" progId="Equation.3">
                  <p:embed/>
                </p:oleObj>
              </mc:Choice>
              <mc:Fallback>
                <p:oleObj name="Equation" r:id="rId3" imgW="520700" imgH="444500" progId="Equation.3">
                  <p:embed/>
                  <p:pic>
                    <p:nvPicPr>
                      <p:cNvPr id="0" name=""/>
                      <p:cNvPicPr/>
                      <p:nvPr/>
                    </p:nvPicPr>
                    <p:blipFill>
                      <a:blip r:embed="rId4"/>
                      <a:stretch>
                        <a:fillRect/>
                      </a:stretch>
                    </p:blipFill>
                    <p:spPr>
                      <a:xfrm>
                        <a:off x="361950" y="1747838"/>
                        <a:ext cx="1973263" cy="168275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550110420"/>
              </p:ext>
            </p:extLst>
          </p:nvPr>
        </p:nvGraphicFramePr>
        <p:xfrm>
          <a:off x="4138613" y="1947863"/>
          <a:ext cx="3127375" cy="1585912"/>
        </p:xfrm>
        <a:graphic>
          <a:graphicData uri="http://schemas.openxmlformats.org/presentationml/2006/ole">
            <mc:AlternateContent xmlns:mc="http://schemas.openxmlformats.org/markup-compatibility/2006">
              <mc:Choice xmlns:v="urn:schemas-microsoft-com:vml" Requires="v">
                <p:oleObj spid="_x0000_s3082" name="Equation" r:id="rId5" imgW="825500" imgH="419100" progId="Equation.3">
                  <p:embed/>
                </p:oleObj>
              </mc:Choice>
              <mc:Fallback>
                <p:oleObj name="Equation" r:id="rId5" imgW="825500" imgH="419100" progId="Equation.3">
                  <p:embed/>
                  <p:pic>
                    <p:nvPicPr>
                      <p:cNvPr id="0" name=""/>
                      <p:cNvPicPr/>
                      <p:nvPr/>
                    </p:nvPicPr>
                    <p:blipFill>
                      <a:blip r:embed="rId6"/>
                      <a:stretch>
                        <a:fillRect/>
                      </a:stretch>
                    </p:blipFill>
                    <p:spPr>
                      <a:xfrm>
                        <a:off x="4138613" y="1947863"/>
                        <a:ext cx="3127375" cy="1585912"/>
                      </a:xfrm>
                      <a:prstGeom prst="rect">
                        <a:avLst/>
                      </a:prstGeom>
                    </p:spPr>
                  </p:pic>
                </p:oleObj>
              </mc:Fallback>
            </mc:AlternateContent>
          </a:graphicData>
        </a:graphic>
      </p:graphicFrame>
    </p:spTree>
    <p:extLst>
      <p:ext uri="{BB962C8B-B14F-4D97-AF65-F5344CB8AC3E}">
        <p14:creationId xmlns:p14="http://schemas.microsoft.com/office/powerpoint/2010/main" val="8060955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67</TotalTime>
  <Words>178</Words>
  <Application>Microsoft Macintosh PowerPoint</Application>
  <PresentationFormat>On-screen Show (4:3)</PresentationFormat>
  <Paragraphs>35</Paragraphs>
  <Slides>10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Adjacency</vt:lpstr>
      <vt:lpstr>Equation</vt:lpstr>
      <vt:lpstr>Quotients of Powers</vt:lpstr>
      <vt:lpstr>Getting Started…</vt:lpstr>
      <vt:lpstr>Getting Started…</vt:lpstr>
      <vt:lpstr>PowerPoint Presentation</vt:lpstr>
      <vt:lpstr>PowerPoint Presentation</vt:lpstr>
      <vt:lpstr>PowerPoint Presentation</vt:lpstr>
      <vt:lpstr>Quotient of Powers</vt:lpstr>
      <vt:lpstr>Let’s Try Some!</vt:lpstr>
      <vt:lpstr>Find the Value of x</vt:lpstr>
      <vt:lpstr>Homework:</vt:lpstr>
    </vt:vector>
  </TitlesOfParts>
  <Company>WHSD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Quotients of Powers</dc:title>
  <dc:creator>Wayne  Highlands</dc:creator>
  <cp:lastModifiedBy>Wayne  Highlands</cp:lastModifiedBy>
  <cp:revision>5</cp:revision>
  <cp:lastPrinted>2016-01-04T13:50:58Z</cp:lastPrinted>
  <dcterms:created xsi:type="dcterms:W3CDTF">2016-01-04T02:05:15Z</dcterms:created>
  <dcterms:modified xsi:type="dcterms:W3CDTF">2016-01-06T13:33:18Z</dcterms:modified>
</cp:coreProperties>
</file>