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5" r:id="rId8"/>
    <p:sldId id="266" r:id="rId9"/>
    <p:sldId id="262" r:id="rId10"/>
    <p:sldId id="264" r:id="rId11"/>
    <p:sldId id="269" r:id="rId12"/>
    <p:sldId id="268" r:id="rId13"/>
    <p:sldId id="270" r:id="rId14"/>
    <p:sldId id="271" r:id="rId15"/>
    <p:sldId id="282" r:id="rId16"/>
    <p:sldId id="283" r:id="rId17"/>
    <p:sldId id="279" r:id="rId18"/>
    <p:sldId id="274" r:id="rId19"/>
    <p:sldId id="278" r:id="rId20"/>
    <p:sldId id="277" r:id="rId21"/>
    <p:sldId id="275" r:id="rId22"/>
    <p:sldId id="280" r:id="rId23"/>
    <p:sldId id="281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4" Type="http://schemas.openxmlformats.org/officeDocument/2006/relationships/image" Target="../media/image40.wmf"/><Relationship Id="rId5" Type="http://schemas.openxmlformats.org/officeDocument/2006/relationships/image" Target="../media/image41.wmf"/><Relationship Id="rId6" Type="http://schemas.openxmlformats.org/officeDocument/2006/relationships/image" Target="../media/image42.wmf"/><Relationship Id="rId7" Type="http://schemas.openxmlformats.org/officeDocument/2006/relationships/image" Target="../media/image43.wmf"/><Relationship Id="rId1" Type="http://schemas.openxmlformats.org/officeDocument/2006/relationships/image" Target="../media/image37.wmf"/><Relationship Id="rId2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4" Type="http://schemas.openxmlformats.org/officeDocument/2006/relationships/image" Target="../media/image47.wmf"/><Relationship Id="rId5" Type="http://schemas.openxmlformats.org/officeDocument/2006/relationships/image" Target="../media/image48.wmf"/><Relationship Id="rId6" Type="http://schemas.openxmlformats.org/officeDocument/2006/relationships/image" Target="../media/image49.wmf"/><Relationship Id="rId7" Type="http://schemas.openxmlformats.org/officeDocument/2006/relationships/image" Target="../media/image50.wmf"/><Relationship Id="rId8" Type="http://schemas.openxmlformats.org/officeDocument/2006/relationships/image" Target="../media/image51.wmf"/><Relationship Id="rId1" Type="http://schemas.openxmlformats.org/officeDocument/2006/relationships/image" Target="../media/image44.wmf"/><Relationship Id="rId2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emf"/><Relationship Id="rId5" Type="http://schemas.openxmlformats.org/officeDocument/2006/relationships/image" Target="../media/image56.emf"/><Relationship Id="rId6" Type="http://schemas.openxmlformats.org/officeDocument/2006/relationships/image" Target="../media/image57.emf"/><Relationship Id="rId7" Type="http://schemas.openxmlformats.org/officeDocument/2006/relationships/image" Target="../media/image58.emf"/><Relationship Id="rId8" Type="http://schemas.openxmlformats.org/officeDocument/2006/relationships/image" Target="../media/image59.emf"/><Relationship Id="rId9" Type="http://schemas.openxmlformats.org/officeDocument/2006/relationships/image" Target="../media/image60.emf"/><Relationship Id="rId1" Type="http://schemas.openxmlformats.org/officeDocument/2006/relationships/image" Target="../media/image52.emf"/><Relationship Id="rId2" Type="http://schemas.openxmlformats.org/officeDocument/2006/relationships/image" Target="../media/image53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4.emf"/><Relationship Id="rId1" Type="http://schemas.openxmlformats.org/officeDocument/2006/relationships/image" Target="../media/image61.emf"/><Relationship Id="rId2" Type="http://schemas.openxmlformats.org/officeDocument/2006/relationships/image" Target="../media/image6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image" Target="../media/image5.wmf"/><Relationship Id="rId2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4" Type="http://schemas.openxmlformats.org/officeDocument/2006/relationships/image" Target="../media/image23.wmf"/><Relationship Id="rId1" Type="http://schemas.openxmlformats.org/officeDocument/2006/relationships/image" Target="../media/image20.wmf"/><Relationship Id="rId2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4" Type="http://schemas.openxmlformats.org/officeDocument/2006/relationships/image" Target="../media/image27.wmf"/><Relationship Id="rId5" Type="http://schemas.openxmlformats.org/officeDocument/2006/relationships/image" Target="../media/image28.wmf"/><Relationship Id="rId6" Type="http://schemas.openxmlformats.org/officeDocument/2006/relationships/image" Target="../media/image29.wmf"/><Relationship Id="rId7" Type="http://schemas.openxmlformats.org/officeDocument/2006/relationships/image" Target="../media/image30.wmf"/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1" Type="http://schemas.openxmlformats.org/officeDocument/2006/relationships/image" Target="../media/image31.emf"/><Relationship Id="rId2" Type="http://schemas.openxmlformats.org/officeDocument/2006/relationships/image" Target="../media/image3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07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822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65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69471-14BE-A044-96FB-4C736E9C9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65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2800" y="1885950"/>
            <a:ext cx="4013200" cy="200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22800" y="4048125"/>
            <a:ext cx="4013200" cy="200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21FFB-DFF8-9448-AC4A-3A6EDBB4F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3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8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50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3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7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1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0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DB772-B549-2741-B514-35768456FF54}" type="datetimeFigureOut">
              <a:rPr lang="en-US" smtClean="0"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F9883-4248-5F4E-BCCB-E260AF7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4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1.bin"/><Relationship Id="rId12" Type="http://schemas.openxmlformats.org/officeDocument/2006/relationships/image" Target="../media/image13.emf"/><Relationship Id="rId13" Type="http://schemas.openxmlformats.org/officeDocument/2006/relationships/oleObject" Target="../embeddings/oleObject12.bin"/><Relationship Id="rId14" Type="http://schemas.openxmlformats.org/officeDocument/2006/relationships/image" Target="../media/image14.emf"/><Relationship Id="rId15" Type="http://schemas.openxmlformats.org/officeDocument/2006/relationships/oleObject" Target="../embeddings/oleObject13.bin"/><Relationship Id="rId16" Type="http://schemas.openxmlformats.org/officeDocument/2006/relationships/image" Target="../media/image1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.bin"/><Relationship Id="rId4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10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11.emf"/><Relationship Id="rId9" Type="http://schemas.openxmlformats.org/officeDocument/2006/relationships/oleObject" Target="../embeddings/oleObject10.bin"/><Relationship Id="rId10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16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17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20.w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21.w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22.wmf"/><Relationship Id="rId9" Type="http://schemas.openxmlformats.org/officeDocument/2006/relationships/oleObject" Target="../embeddings/oleObject19.bin"/><Relationship Id="rId10" Type="http://schemas.openxmlformats.org/officeDocument/2006/relationships/image" Target="../media/image23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4.bin"/><Relationship Id="rId12" Type="http://schemas.openxmlformats.org/officeDocument/2006/relationships/image" Target="../media/image28.wmf"/><Relationship Id="rId13" Type="http://schemas.openxmlformats.org/officeDocument/2006/relationships/oleObject" Target="../embeddings/oleObject25.bin"/><Relationship Id="rId14" Type="http://schemas.openxmlformats.org/officeDocument/2006/relationships/image" Target="../media/image29.wmf"/><Relationship Id="rId15" Type="http://schemas.openxmlformats.org/officeDocument/2006/relationships/oleObject" Target="../embeddings/oleObject26.bin"/><Relationship Id="rId16" Type="http://schemas.openxmlformats.org/officeDocument/2006/relationships/image" Target="../media/image30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0.bin"/><Relationship Id="rId4" Type="http://schemas.openxmlformats.org/officeDocument/2006/relationships/image" Target="../media/image24.w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25.w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26.wmf"/><Relationship Id="rId9" Type="http://schemas.openxmlformats.org/officeDocument/2006/relationships/oleObject" Target="../embeddings/oleObject23.bin"/><Relationship Id="rId10" Type="http://schemas.openxmlformats.org/officeDocument/2006/relationships/image" Target="../media/image27.wmf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1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32.bin"/><Relationship Id="rId14" Type="http://schemas.openxmlformats.org/officeDocument/2006/relationships/image" Target="../media/image36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7.bin"/><Relationship Id="rId4" Type="http://schemas.openxmlformats.org/officeDocument/2006/relationships/image" Target="../media/image31.emf"/><Relationship Id="rId5" Type="http://schemas.openxmlformats.org/officeDocument/2006/relationships/oleObject" Target="../embeddings/oleObject28.bin"/><Relationship Id="rId6" Type="http://schemas.openxmlformats.org/officeDocument/2006/relationships/image" Target="../media/image32.emf"/><Relationship Id="rId7" Type="http://schemas.openxmlformats.org/officeDocument/2006/relationships/oleObject" Target="../embeddings/oleObject29.bin"/><Relationship Id="rId8" Type="http://schemas.openxmlformats.org/officeDocument/2006/relationships/image" Target="../media/image33.emf"/><Relationship Id="rId9" Type="http://schemas.openxmlformats.org/officeDocument/2006/relationships/oleObject" Target="../embeddings/oleObject30.bin"/><Relationship Id="rId10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7.bin"/><Relationship Id="rId12" Type="http://schemas.openxmlformats.org/officeDocument/2006/relationships/image" Target="../media/image41.wmf"/><Relationship Id="rId13" Type="http://schemas.openxmlformats.org/officeDocument/2006/relationships/oleObject" Target="../embeddings/oleObject38.bin"/><Relationship Id="rId14" Type="http://schemas.openxmlformats.org/officeDocument/2006/relationships/image" Target="../media/image42.wmf"/><Relationship Id="rId15" Type="http://schemas.openxmlformats.org/officeDocument/2006/relationships/oleObject" Target="../embeddings/oleObject39.bin"/><Relationship Id="rId16" Type="http://schemas.openxmlformats.org/officeDocument/2006/relationships/image" Target="../media/image43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3.bin"/><Relationship Id="rId4" Type="http://schemas.openxmlformats.org/officeDocument/2006/relationships/image" Target="../media/image37.wmf"/><Relationship Id="rId5" Type="http://schemas.openxmlformats.org/officeDocument/2006/relationships/oleObject" Target="../embeddings/oleObject34.bin"/><Relationship Id="rId6" Type="http://schemas.openxmlformats.org/officeDocument/2006/relationships/image" Target="../media/image38.wmf"/><Relationship Id="rId7" Type="http://schemas.openxmlformats.org/officeDocument/2006/relationships/oleObject" Target="../embeddings/oleObject35.bin"/><Relationship Id="rId8" Type="http://schemas.openxmlformats.org/officeDocument/2006/relationships/image" Target="../media/image39.wmf"/><Relationship Id="rId9" Type="http://schemas.openxmlformats.org/officeDocument/2006/relationships/oleObject" Target="../embeddings/oleObject36.bin"/><Relationship Id="rId10" Type="http://schemas.openxmlformats.org/officeDocument/2006/relationships/image" Target="../media/image40.wmf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4.bin"/><Relationship Id="rId12" Type="http://schemas.openxmlformats.org/officeDocument/2006/relationships/image" Target="../media/image48.wmf"/><Relationship Id="rId13" Type="http://schemas.openxmlformats.org/officeDocument/2006/relationships/oleObject" Target="../embeddings/oleObject45.bin"/><Relationship Id="rId14" Type="http://schemas.openxmlformats.org/officeDocument/2006/relationships/image" Target="../media/image49.wmf"/><Relationship Id="rId15" Type="http://schemas.openxmlformats.org/officeDocument/2006/relationships/oleObject" Target="../embeddings/oleObject46.bin"/><Relationship Id="rId16" Type="http://schemas.openxmlformats.org/officeDocument/2006/relationships/image" Target="../media/image50.wmf"/><Relationship Id="rId17" Type="http://schemas.openxmlformats.org/officeDocument/2006/relationships/oleObject" Target="../embeddings/oleObject47.bin"/><Relationship Id="rId18" Type="http://schemas.openxmlformats.org/officeDocument/2006/relationships/image" Target="../media/image51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0.bin"/><Relationship Id="rId4" Type="http://schemas.openxmlformats.org/officeDocument/2006/relationships/image" Target="../media/image44.wmf"/><Relationship Id="rId5" Type="http://schemas.openxmlformats.org/officeDocument/2006/relationships/oleObject" Target="../embeddings/oleObject41.bin"/><Relationship Id="rId6" Type="http://schemas.openxmlformats.org/officeDocument/2006/relationships/image" Target="../media/image45.wmf"/><Relationship Id="rId7" Type="http://schemas.openxmlformats.org/officeDocument/2006/relationships/oleObject" Target="../embeddings/oleObject42.bin"/><Relationship Id="rId8" Type="http://schemas.openxmlformats.org/officeDocument/2006/relationships/image" Target="../media/image46.wmf"/><Relationship Id="rId9" Type="http://schemas.openxmlformats.org/officeDocument/2006/relationships/oleObject" Target="../embeddings/oleObject43.bin"/><Relationship Id="rId10" Type="http://schemas.openxmlformats.org/officeDocument/2006/relationships/image" Target="../media/image47.wmf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1.bin"/><Relationship Id="rId20" Type="http://schemas.openxmlformats.org/officeDocument/2006/relationships/image" Target="../media/image60.emf"/><Relationship Id="rId10" Type="http://schemas.openxmlformats.org/officeDocument/2006/relationships/image" Target="../media/image55.emf"/><Relationship Id="rId11" Type="http://schemas.openxmlformats.org/officeDocument/2006/relationships/oleObject" Target="../embeddings/oleObject52.bin"/><Relationship Id="rId12" Type="http://schemas.openxmlformats.org/officeDocument/2006/relationships/image" Target="../media/image56.emf"/><Relationship Id="rId13" Type="http://schemas.openxmlformats.org/officeDocument/2006/relationships/oleObject" Target="../embeddings/oleObject53.bin"/><Relationship Id="rId14" Type="http://schemas.openxmlformats.org/officeDocument/2006/relationships/image" Target="../media/image57.emf"/><Relationship Id="rId15" Type="http://schemas.openxmlformats.org/officeDocument/2006/relationships/oleObject" Target="../embeddings/oleObject54.bin"/><Relationship Id="rId16" Type="http://schemas.openxmlformats.org/officeDocument/2006/relationships/image" Target="../media/image58.emf"/><Relationship Id="rId17" Type="http://schemas.openxmlformats.org/officeDocument/2006/relationships/oleObject" Target="../embeddings/oleObject55.bin"/><Relationship Id="rId18" Type="http://schemas.openxmlformats.org/officeDocument/2006/relationships/image" Target="../media/image59.emf"/><Relationship Id="rId19" Type="http://schemas.openxmlformats.org/officeDocument/2006/relationships/oleObject" Target="../embeddings/oleObject56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8.bin"/><Relationship Id="rId4" Type="http://schemas.openxmlformats.org/officeDocument/2006/relationships/image" Target="../media/image52.emf"/><Relationship Id="rId5" Type="http://schemas.openxmlformats.org/officeDocument/2006/relationships/oleObject" Target="../embeddings/oleObject49.bin"/><Relationship Id="rId6" Type="http://schemas.openxmlformats.org/officeDocument/2006/relationships/image" Target="../media/image53.emf"/><Relationship Id="rId7" Type="http://schemas.openxmlformats.org/officeDocument/2006/relationships/oleObject" Target="../embeddings/oleObject50.bin"/><Relationship Id="rId8" Type="http://schemas.openxmlformats.org/officeDocument/2006/relationships/image" Target="../media/image5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61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62.emf"/><Relationship Id="rId7" Type="http://schemas.openxmlformats.org/officeDocument/2006/relationships/oleObject" Target="../embeddings/Microsoft_Equation3.bin"/><Relationship Id="rId8" Type="http://schemas.openxmlformats.org/officeDocument/2006/relationships/image" Target="../media/image63.emf"/><Relationship Id="rId9" Type="http://schemas.openxmlformats.org/officeDocument/2006/relationships/oleObject" Target="../embeddings/Microsoft_Equation4.bin"/><Relationship Id="rId10" Type="http://schemas.openxmlformats.org/officeDocument/2006/relationships/image" Target="../media/image64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4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6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7.e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Square Roots &amp; Cube Roots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Sections 8.6 &amp; 8.7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119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2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351088"/>
            <a:ext cx="4114800" cy="762000"/>
          </a:xfrm>
        </p:spPr>
        <p:txBody>
          <a:bodyPr/>
          <a:lstStyle/>
          <a:p>
            <a:pPr>
              <a:buClr>
                <a:srgbClr val="000000"/>
              </a:buClr>
              <a:buFont typeface="Wingdings" charset="0"/>
              <a:buNone/>
            </a:pPr>
            <a:r>
              <a:rPr lang="en-US">
                <a:solidFill>
                  <a:srgbClr val="000000"/>
                </a:solidFill>
              </a:rPr>
              <a:t>Simplify the following.</a:t>
            </a:r>
          </a:p>
        </p:txBody>
      </p:sp>
      <p:graphicFrame>
        <p:nvGraphicFramePr>
          <p:cNvPr id="12462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157883"/>
              </p:ext>
            </p:extLst>
          </p:nvPr>
        </p:nvGraphicFramePr>
        <p:xfrm>
          <a:off x="685800" y="3449638"/>
          <a:ext cx="1816100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Equation" r:id="rId3" imgW="761760" imgH="253800" progId="Equation.3">
                  <p:embed/>
                </p:oleObj>
              </mc:Choice>
              <mc:Fallback>
                <p:oleObj name="Equation" r:id="rId3" imgW="7617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449638"/>
                        <a:ext cx="1816100" cy="60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62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932616"/>
              </p:ext>
            </p:extLst>
          </p:nvPr>
        </p:nvGraphicFramePr>
        <p:xfrm>
          <a:off x="5437917" y="3570288"/>
          <a:ext cx="847725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5" name="Equation" r:id="rId5" imgW="355320" imgH="203040" progId="Equation.3">
                  <p:embed/>
                </p:oleObj>
              </mc:Choice>
              <mc:Fallback>
                <p:oleObj name="Equation" r:id="rId5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917" y="3570288"/>
                        <a:ext cx="847725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62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971877"/>
              </p:ext>
            </p:extLst>
          </p:nvPr>
        </p:nvGraphicFramePr>
        <p:xfrm>
          <a:off x="803275" y="4786021"/>
          <a:ext cx="1406525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6" name="Equation" r:id="rId7" imgW="596900" imgH="457200" progId="Equation.3">
                  <p:embed/>
                </p:oleObj>
              </mc:Choice>
              <mc:Fallback>
                <p:oleObj name="Equation" r:id="rId7" imgW="5969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275" y="4786021"/>
                        <a:ext cx="1406525" cy="1077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62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764761"/>
              </p:ext>
            </p:extLst>
          </p:nvPr>
        </p:nvGraphicFramePr>
        <p:xfrm>
          <a:off x="4252913" y="4905083"/>
          <a:ext cx="557212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7" name="Equation" r:id="rId9" imgW="228600" imgH="393700" progId="Equation.3">
                  <p:embed/>
                </p:oleObj>
              </mc:Choice>
              <mc:Fallback>
                <p:oleObj name="Equation" r:id="rId9" imgW="2286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2913" y="4905083"/>
                        <a:ext cx="557212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6218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229600" cy="6096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i="1" dirty="0" smtClean="0"/>
              <a:t>You try!</a:t>
            </a:r>
            <a:endParaRPr lang="en-US" dirty="0"/>
          </a:p>
        </p:txBody>
      </p:sp>
      <p:sp>
        <p:nvSpPr>
          <p:cNvPr id="1246219" name="Text Box 11"/>
          <p:cNvSpPr txBox="1">
            <a:spLocks noChangeArrowheads="1"/>
          </p:cNvSpPr>
          <p:nvPr/>
        </p:nvSpPr>
        <p:spPr bwMode="auto">
          <a:xfrm>
            <a:off x="304800" y="1316038"/>
            <a:ext cx="1905000" cy="588962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</a:rPr>
              <a:t>Example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510080"/>
              </p:ext>
            </p:extLst>
          </p:nvPr>
        </p:nvGraphicFramePr>
        <p:xfrm>
          <a:off x="2519363" y="3540125"/>
          <a:ext cx="2087562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8" name="Equation" r:id="rId11" imgW="876300" imgH="304800" progId="Equation.3">
                  <p:embed/>
                </p:oleObj>
              </mc:Choice>
              <mc:Fallback>
                <p:oleObj name="Equation" r:id="rId11" imgW="8763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3" y="3540125"/>
                        <a:ext cx="2087562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639906"/>
              </p:ext>
            </p:extLst>
          </p:nvPr>
        </p:nvGraphicFramePr>
        <p:xfrm>
          <a:off x="2182813" y="4729163"/>
          <a:ext cx="1766887" cy="116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9" name="Equation" r:id="rId13" imgW="749300" imgH="495300" progId="Equation.3">
                  <p:embed/>
                </p:oleObj>
              </mc:Choice>
              <mc:Fallback>
                <p:oleObj name="Equation" r:id="rId13" imgW="7493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2813" y="4729163"/>
                        <a:ext cx="1766887" cy="1166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39369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0" name="Equation" r:id="rId15" imgW="114300" imgH="165100" progId="Equation.3">
                  <p:embed/>
                </p:oleObj>
              </mc:Choice>
              <mc:Fallback>
                <p:oleObj name="Equation" r:id="rId1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9882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6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90550" y="1219200"/>
            <a:ext cx="7772400" cy="2895600"/>
          </a:xfrm>
        </p:spPr>
        <p:txBody>
          <a:bodyPr/>
          <a:lstStyle/>
          <a:p>
            <a:pPr marL="0" indent="0">
              <a:buFont typeface="Wingdings" charset="0"/>
              <a:buNone/>
            </a:pPr>
            <a:r>
              <a:rPr lang="en-US" sz="2800" b="1" i="1">
                <a:solidFill>
                  <a:schemeClr val="folHlink"/>
                </a:solidFill>
              </a:rPr>
              <a:t>Pythagorean Theorem</a:t>
            </a:r>
          </a:p>
          <a:p>
            <a:pPr marL="0" indent="0">
              <a:buFont typeface="Wingdings" charset="0"/>
              <a:buNone/>
            </a:pPr>
            <a:r>
              <a:rPr lang="en-US" sz="2800"/>
              <a:t>In a right triangle, the sum of the squares of the lengths of the two legs is equal to the square of the length of the hypotenuse.</a:t>
            </a:r>
          </a:p>
          <a:p>
            <a:pPr marL="0" indent="0">
              <a:buFont typeface="Wingdings" charset="0"/>
              <a:buNone/>
            </a:pPr>
            <a:r>
              <a:rPr lang="en-US" sz="2800"/>
              <a:t>		(leg </a:t>
            </a:r>
            <a:r>
              <a:rPr lang="en-US" sz="2800" i="1"/>
              <a:t>a</a:t>
            </a:r>
            <a:r>
              <a:rPr lang="en-US" sz="2800"/>
              <a:t>)</a:t>
            </a:r>
            <a:r>
              <a:rPr lang="en-US" sz="2800" baseline="30000"/>
              <a:t>2</a:t>
            </a:r>
            <a:r>
              <a:rPr lang="en-US" sz="2800"/>
              <a:t> + (leg </a:t>
            </a:r>
            <a:r>
              <a:rPr lang="en-US" sz="2800" i="1"/>
              <a:t>b</a:t>
            </a:r>
            <a:r>
              <a:rPr lang="en-US" sz="2800"/>
              <a:t>)</a:t>
            </a:r>
            <a:r>
              <a:rPr lang="en-US" sz="2800" baseline="30000"/>
              <a:t>2</a:t>
            </a:r>
            <a:r>
              <a:rPr lang="en-US" sz="2800"/>
              <a:t> = (hypotenuse)</a:t>
            </a:r>
            <a:r>
              <a:rPr lang="en-US" sz="2800" baseline="30000"/>
              <a:t>2</a:t>
            </a:r>
          </a:p>
        </p:txBody>
      </p:sp>
      <p:grpSp>
        <p:nvGrpSpPr>
          <p:cNvPr id="1293320" name="Group 8"/>
          <p:cNvGrpSpPr>
            <a:grpSpLocks/>
          </p:cNvGrpSpPr>
          <p:nvPr/>
        </p:nvGrpSpPr>
        <p:grpSpPr bwMode="auto">
          <a:xfrm>
            <a:off x="1905000" y="3733800"/>
            <a:ext cx="5257800" cy="2590800"/>
            <a:chOff x="1062" y="2352"/>
            <a:chExt cx="3312" cy="1632"/>
          </a:xfrm>
        </p:grpSpPr>
        <p:sp>
          <p:nvSpPr>
            <p:cNvPr id="1293319" name="Rectangle 7"/>
            <p:cNvSpPr>
              <a:spLocks noChangeArrowheads="1"/>
            </p:cNvSpPr>
            <p:nvPr/>
          </p:nvSpPr>
          <p:spPr bwMode="auto">
            <a:xfrm>
              <a:off x="1062" y="2352"/>
              <a:ext cx="3312" cy="1632"/>
            </a:xfrm>
            <a:prstGeom prst="rect">
              <a:avLst/>
            </a:prstGeom>
            <a:solidFill>
              <a:srgbClr val="740404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1293317" name="Object 5"/>
            <p:cNvGraphicFramePr>
              <a:graphicFrameLocks noChangeAspect="1"/>
            </p:cNvGraphicFramePr>
            <p:nvPr/>
          </p:nvGraphicFramePr>
          <p:xfrm>
            <a:off x="1200" y="2496"/>
            <a:ext cx="3129" cy="14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2" name="Microsoft Drawing 1.01" r:id="rId3" imgW="2487600" imgH="1136520" progId="MSDraw.1.01">
                    <p:embed/>
                  </p:oleObj>
                </mc:Choice>
                <mc:Fallback>
                  <p:oleObj name="Microsoft Drawing 1.01" r:id="rId3" imgW="2487600" imgH="1136520" progId="MSDraw.1.0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" y="2496"/>
                          <a:ext cx="3129" cy="14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740404">
                                  <a:alpha val="5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93318" name="Rectangle 6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4400" b="1">
                <a:solidFill>
                  <a:schemeClr val="bg2"/>
                </a:solidFill>
              </a:rPr>
              <a:t>The Pythagorean Theorem</a:t>
            </a:r>
          </a:p>
        </p:txBody>
      </p:sp>
    </p:spTree>
    <p:extLst>
      <p:ext uri="{BB962C8B-B14F-4D97-AF65-F5344CB8AC3E}">
        <p14:creationId xmlns:p14="http://schemas.microsoft.com/office/powerpoint/2010/main" val="22961526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9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9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9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331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467600" cy="1600200"/>
          </a:xfrm>
        </p:spPr>
        <p:txBody>
          <a:bodyPr/>
          <a:lstStyle/>
          <a:p>
            <a:pPr marL="0" indent="0">
              <a:buSzPct val="125000"/>
              <a:buFont typeface="Wingdings" charset="0"/>
              <a:buNone/>
            </a:pPr>
            <a:r>
              <a:rPr lang="en-US">
                <a:solidFill>
                  <a:srgbClr val="000000"/>
                </a:solidFill>
              </a:rPr>
              <a:t>Find the length of the hypotenuse of a right triangle when the length of the two legs are 2 inches and 7 inches.</a:t>
            </a:r>
          </a:p>
        </p:txBody>
      </p:sp>
      <p:sp>
        <p:nvSpPr>
          <p:cNvPr id="1285126" name="Text Box 6"/>
          <p:cNvSpPr txBox="1">
            <a:spLocks noChangeArrowheads="1"/>
          </p:cNvSpPr>
          <p:nvPr/>
        </p:nvSpPr>
        <p:spPr bwMode="auto">
          <a:xfrm>
            <a:off x="2057400" y="3657600"/>
            <a:ext cx="4648200" cy="117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125000"/>
            </a:pPr>
            <a:r>
              <a:rPr lang="en-US" sz="3200" dirty="0" smtClean="0">
                <a:solidFill>
                  <a:srgbClr val="000000"/>
                </a:solidFill>
              </a:rPr>
              <a:t>2</a:t>
            </a:r>
            <a:r>
              <a:rPr lang="en-US" sz="3200" baseline="30000" dirty="0" smtClean="0">
                <a:solidFill>
                  <a:srgbClr val="000000"/>
                </a:solidFill>
              </a:rPr>
              <a:t>2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+ 7</a:t>
            </a:r>
            <a:r>
              <a:rPr lang="en-US" sz="3200" baseline="30000" dirty="0">
                <a:solidFill>
                  <a:srgbClr val="000000"/>
                </a:solidFill>
              </a:rPr>
              <a:t>2</a:t>
            </a:r>
            <a:r>
              <a:rPr lang="en-US" sz="3200" dirty="0">
                <a:solidFill>
                  <a:srgbClr val="000000"/>
                </a:solidFill>
              </a:rPr>
              <a:t> = </a:t>
            </a:r>
            <a:r>
              <a:rPr lang="en-US" sz="3200" i="1" dirty="0" smtClean="0">
                <a:solidFill>
                  <a:srgbClr val="000000"/>
                </a:solidFill>
              </a:rPr>
              <a:t>c</a:t>
            </a:r>
            <a:r>
              <a:rPr lang="en-US" sz="3200" baseline="30000" dirty="0" smtClean="0">
                <a:solidFill>
                  <a:srgbClr val="000000"/>
                </a:solidFill>
              </a:rPr>
              <a:t>2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125000"/>
            </a:pPr>
            <a:r>
              <a:rPr lang="en-US" sz="3200" dirty="0" smtClean="0">
                <a:solidFill>
                  <a:srgbClr val="000000"/>
                </a:solidFill>
              </a:rPr>
              <a:t>4 </a:t>
            </a:r>
            <a:r>
              <a:rPr lang="en-US" sz="3200" dirty="0">
                <a:solidFill>
                  <a:srgbClr val="000000"/>
                </a:solidFill>
              </a:rPr>
              <a:t>+ 49 = 53</a:t>
            </a:r>
          </a:p>
        </p:txBody>
      </p:sp>
      <p:grpSp>
        <p:nvGrpSpPr>
          <p:cNvPr id="1285127" name="Group 7"/>
          <p:cNvGrpSpPr>
            <a:grpSpLocks/>
          </p:cNvGrpSpPr>
          <p:nvPr/>
        </p:nvGrpSpPr>
        <p:grpSpPr bwMode="auto">
          <a:xfrm>
            <a:off x="2057400" y="5159375"/>
            <a:ext cx="3048000" cy="663575"/>
            <a:chOff x="1392" y="2832"/>
            <a:chExt cx="1920" cy="418"/>
          </a:xfrm>
        </p:grpSpPr>
        <p:graphicFrame>
          <p:nvGraphicFramePr>
            <p:cNvPr id="1285128" name="Object 8"/>
            <p:cNvGraphicFramePr>
              <a:graphicFrameLocks noChangeAspect="1"/>
            </p:cNvGraphicFramePr>
            <p:nvPr/>
          </p:nvGraphicFramePr>
          <p:xfrm>
            <a:off x="1824" y="2832"/>
            <a:ext cx="557" cy="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8" name="Equation" r:id="rId3" imgW="304560" imgH="228600" progId="Equation.3">
                    <p:embed/>
                  </p:oleObj>
                </mc:Choice>
                <mc:Fallback>
                  <p:oleObj name="Equation" r:id="rId3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4" y="2832"/>
                          <a:ext cx="557" cy="4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5129" name="Text Box 9"/>
            <p:cNvSpPr txBox="1">
              <a:spLocks noChangeArrowheads="1"/>
            </p:cNvSpPr>
            <p:nvPr/>
          </p:nvSpPr>
          <p:spPr bwMode="auto">
            <a:xfrm>
              <a:off x="1392" y="2851"/>
              <a:ext cx="192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SzPct val="125000"/>
              </a:pPr>
              <a:r>
                <a:rPr lang="en-US" sz="3200" i="1" dirty="0">
                  <a:solidFill>
                    <a:srgbClr val="000000"/>
                  </a:solidFill>
                </a:rPr>
                <a:t>c</a:t>
              </a:r>
              <a:r>
                <a:rPr lang="en-US" sz="3200" dirty="0">
                  <a:solidFill>
                    <a:srgbClr val="000000"/>
                  </a:solidFill>
                </a:rPr>
                <a:t> =          inches</a:t>
              </a:r>
              <a:r>
                <a:rPr lang="en-US" sz="3200" dirty="0">
                  <a:latin typeface="Arial" charset="0"/>
                </a:rPr>
                <a:t> </a:t>
              </a:r>
              <a:endParaRPr lang="en-US" sz="3200" b="1" i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285130" name="Rectangle 10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4400" b="1">
                <a:solidFill>
                  <a:schemeClr val="bg2"/>
                </a:solidFill>
              </a:rPr>
              <a:t>Using the Pythagorean Theorem</a:t>
            </a:r>
          </a:p>
        </p:txBody>
      </p:sp>
      <p:sp>
        <p:nvSpPr>
          <p:cNvPr id="1285131" name="Text Box 11"/>
          <p:cNvSpPr txBox="1">
            <a:spLocks noChangeArrowheads="1"/>
          </p:cNvSpPr>
          <p:nvPr/>
        </p:nvSpPr>
        <p:spPr bwMode="auto">
          <a:xfrm>
            <a:off x="304800" y="1219200"/>
            <a:ext cx="1905000" cy="588963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41575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8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8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8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5122" grpId="0" build="p" autoUpdateAnimBg="0"/>
      <p:bldP spid="1285126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Lisa is fishing from a small boat. Her fishing hook is 12 feet below her, and a fish is swimming at the same depth as the hook, 16 feet away. How far away is Lisa from the fish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12</a:t>
            </a:r>
            <a:r>
              <a:rPr lang="en-US" baseline="30000" dirty="0" smtClean="0"/>
              <a:t>2</a:t>
            </a:r>
            <a:r>
              <a:rPr lang="en-US" dirty="0" smtClean="0"/>
              <a:t> + 16</a:t>
            </a:r>
            <a:r>
              <a:rPr lang="en-US" baseline="30000" dirty="0" smtClean="0"/>
              <a:t>2</a:t>
            </a:r>
            <a:r>
              <a:rPr lang="en-US" dirty="0" smtClean="0"/>
              <a:t> = c</a:t>
            </a:r>
            <a:r>
              <a:rPr lang="en-US" baseline="30000" dirty="0" smtClean="0"/>
              <a:t>2</a:t>
            </a:r>
          </a:p>
          <a:p>
            <a:pPr marL="0" indent="0">
              <a:buNone/>
            </a:pPr>
            <a:r>
              <a:rPr lang="en-US" dirty="0" smtClean="0"/>
              <a:t>144 + 256 = c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400 = c</a:t>
            </a:r>
            <a:r>
              <a:rPr lang="en-US" baseline="30000" dirty="0" smtClean="0"/>
              <a:t>2</a:t>
            </a:r>
          </a:p>
          <a:p>
            <a:pPr marL="0" indent="0">
              <a:buNone/>
            </a:pPr>
            <a:r>
              <a:rPr lang="en-US" dirty="0" smtClean="0"/>
              <a:t>20 =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7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Master 8.6 A</a:t>
            </a:r>
          </a:p>
          <a:p>
            <a:r>
              <a:rPr lang="en-US" dirty="0" smtClean="0"/>
              <a:t>Skip 3, 8,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29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13 at 11.00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15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974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13 at 11.01.1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0"/>
            <a:ext cx="89408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20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1330" name="Object 2"/>
          <p:cNvGraphicFramePr>
            <a:graphicFrameLocks noChangeAspect="1"/>
          </p:cNvGraphicFramePr>
          <p:nvPr/>
        </p:nvGraphicFramePr>
        <p:xfrm>
          <a:off x="2713038" y="2819400"/>
          <a:ext cx="2673350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3038" y="2819400"/>
                        <a:ext cx="2673350" cy="65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1331" name="Object 3"/>
          <p:cNvGraphicFramePr>
            <a:graphicFrameLocks noChangeAspect="1"/>
          </p:cNvGraphicFramePr>
          <p:nvPr/>
        </p:nvGraphicFramePr>
        <p:xfrm>
          <a:off x="2590800" y="3886200"/>
          <a:ext cx="33528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8" name="Equation" r:id="rId5" imgW="1231560" imgH="457200" progId="Equation.3">
                  <p:embed/>
                </p:oleObj>
              </mc:Choice>
              <mc:Fallback>
                <p:oleObj name="Equation" r:id="rId5" imgW="1231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886200"/>
                        <a:ext cx="3352800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51332" name="Group 4"/>
          <p:cNvGrpSpPr>
            <a:grpSpLocks/>
          </p:cNvGrpSpPr>
          <p:nvPr/>
        </p:nvGrpSpPr>
        <p:grpSpPr bwMode="auto">
          <a:xfrm>
            <a:off x="1219200" y="1752600"/>
            <a:ext cx="6705600" cy="619125"/>
            <a:chOff x="768" y="1248"/>
            <a:chExt cx="4224" cy="390"/>
          </a:xfrm>
        </p:grpSpPr>
        <p:graphicFrame>
          <p:nvGraphicFramePr>
            <p:cNvPr id="1251333" name="Object 5"/>
            <p:cNvGraphicFramePr>
              <a:graphicFrameLocks noChangeAspect="1"/>
            </p:cNvGraphicFramePr>
            <p:nvPr/>
          </p:nvGraphicFramePr>
          <p:xfrm>
            <a:off x="1037" y="1248"/>
            <a:ext cx="412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99" name="Equation" r:id="rId7" imgW="241200" imgH="228600" progId="Equation.3">
                    <p:embed/>
                  </p:oleObj>
                </mc:Choice>
                <mc:Fallback>
                  <p:oleObj name="Equation" r:id="rId7" imgW="241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37" y="1248"/>
                          <a:ext cx="412" cy="3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51334" name="Object 6"/>
            <p:cNvGraphicFramePr>
              <a:graphicFrameLocks noChangeAspect="1"/>
            </p:cNvGraphicFramePr>
            <p:nvPr/>
          </p:nvGraphicFramePr>
          <p:xfrm>
            <a:off x="1872" y="1248"/>
            <a:ext cx="412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00" name="Equation" r:id="rId9" imgW="241200" imgH="228600" progId="Equation.3">
                    <p:embed/>
                  </p:oleObj>
                </mc:Choice>
                <mc:Fallback>
                  <p:oleObj name="Equation" r:id="rId9" imgW="241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1248"/>
                          <a:ext cx="412" cy="3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51335" name="Text Box 7"/>
            <p:cNvSpPr txBox="1">
              <a:spLocks noChangeArrowheads="1"/>
            </p:cNvSpPr>
            <p:nvPr/>
          </p:nvSpPr>
          <p:spPr bwMode="auto">
            <a:xfrm>
              <a:off x="768" y="1248"/>
              <a:ext cx="422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SzPct val="85000"/>
              </a:pPr>
              <a:r>
                <a:rPr lang="en-US" sz="3200">
                  <a:solidFill>
                    <a:srgbClr val="000000"/>
                  </a:solidFill>
                </a:rPr>
                <a:t>If        and       are real numbers,</a:t>
              </a:r>
              <a:endParaRPr lang="en-US" sz="3200" b="1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1251336" name="Rectangle 8"/>
          <p:cNvSpPr>
            <a:spLocks noChangeArrowheads="1"/>
          </p:cNvSpPr>
          <p:nvPr/>
        </p:nvSpPr>
        <p:spPr bwMode="auto">
          <a:xfrm>
            <a:off x="0" y="214313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4400" b="1" dirty="0" smtClean="0">
                <a:solidFill>
                  <a:schemeClr val="bg2"/>
                </a:solidFill>
              </a:rPr>
              <a:t>Product/ Quotient </a:t>
            </a:r>
            <a:r>
              <a:rPr lang="en-US" sz="4400" b="1" dirty="0">
                <a:solidFill>
                  <a:schemeClr val="bg2"/>
                </a:solidFill>
              </a:rPr>
              <a:t>Rule for Radicals</a:t>
            </a:r>
          </a:p>
        </p:txBody>
      </p:sp>
    </p:spTree>
    <p:extLst>
      <p:ext uri="{BB962C8B-B14F-4D97-AF65-F5344CB8AC3E}">
        <p14:creationId xmlns:p14="http://schemas.microsoft.com/office/powerpoint/2010/main" val="37209374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1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5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685800"/>
          </a:xfrm>
        </p:spPr>
        <p:txBody>
          <a:bodyPr/>
          <a:lstStyle/>
          <a:p>
            <a:pPr>
              <a:buClr>
                <a:srgbClr val="000000"/>
              </a:buClr>
              <a:buFont typeface="Wingdings" charset="0"/>
              <a:buNone/>
            </a:pPr>
            <a:r>
              <a:rPr lang="en-US">
                <a:solidFill>
                  <a:srgbClr val="000000"/>
                </a:solidFill>
              </a:rPr>
              <a:t>Simplify the following radical expressions.</a:t>
            </a:r>
          </a:p>
        </p:txBody>
      </p:sp>
      <p:graphicFrame>
        <p:nvGraphicFramePr>
          <p:cNvPr id="1249283" name="Object 3"/>
          <p:cNvGraphicFramePr>
            <a:graphicFrameLocks noChangeAspect="1"/>
          </p:cNvGraphicFramePr>
          <p:nvPr/>
        </p:nvGraphicFramePr>
        <p:xfrm>
          <a:off x="1752600" y="2819400"/>
          <a:ext cx="11271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4" name="Equation" r:id="rId3" imgW="431640" imgH="228600" progId="Equation.3">
                  <p:embed/>
                </p:oleObj>
              </mc:Choice>
              <mc:Fallback>
                <p:oleObj name="Equation" r:id="rId3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819400"/>
                        <a:ext cx="1127125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284" name="Object 4"/>
          <p:cNvGraphicFramePr>
            <a:graphicFrameLocks noChangeAspect="1"/>
          </p:cNvGraphicFramePr>
          <p:nvPr/>
        </p:nvGraphicFramePr>
        <p:xfrm>
          <a:off x="2895600" y="2819400"/>
          <a:ext cx="178911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5" name="Equation" r:id="rId5" imgW="685800" imgH="228600" progId="Equation.3">
                  <p:embed/>
                </p:oleObj>
              </mc:Choice>
              <mc:Fallback>
                <p:oleObj name="Equation" r:id="rId5" imgW="685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819400"/>
                        <a:ext cx="1789113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285" name="Object 5"/>
          <p:cNvGraphicFramePr>
            <a:graphicFrameLocks noChangeAspect="1"/>
          </p:cNvGraphicFramePr>
          <p:nvPr/>
        </p:nvGraphicFramePr>
        <p:xfrm>
          <a:off x="4724400" y="2819400"/>
          <a:ext cx="99377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6" name="Equation" r:id="rId7" imgW="380880" imgH="228600" progId="Equation.3">
                  <p:embed/>
                </p:oleObj>
              </mc:Choice>
              <mc:Fallback>
                <p:oleObj name="Equation" r:id="rId7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819400"/>
                        <a:ext cx="993775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286" name="Object 6"/>
          <p:cNvGraphicFramePr>
            <a:graphicFrameLocks noChangeAspect="1"/>
          </p:cNvGraphicFramePr>
          <p:nvPr/>
        </p:nvGraphicFramePr>
        <p:xfrm>
          <a:off x="1752600" y="3749675"/>
          <a:ext cx="1160463" cy="116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7" name="Equation" r:id="rId9" imgW="444240" imgH="444240" progId="Equation.3">
                  <p:embed/>
                </p:oleObj>
              </mc:Choice>
              <mc:Fallback>
                <p:oleObj name="Equation" r:id="rId9" imgW="4442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749675"/>
                        <a:ext cx="1160463" cy="116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287" name="Object 7"/>
          <p:cNvGraphicFramePr>
            <a:graphicFrameLocks noChangeAspect="1"/>
          </p:cNvGraphicFramePr>
          <p:nvPr/>
        </p:nvGraphicFramePr>
        <p:xfrm>
          <a:off x="2971800" y="3733800"/>
          <a:ext cx="1160463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8" name="Equation" r:id="rId11" imgW="444240" imgH="457200" progId="Equation.3">
                  <p:embed/>
                </p:oleObj>
              </mc:Choice>
              <mc:Fallback>
                <p:oleObj name="Equation" r:id="rId11" imgW="444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733800"/>
                        <a:ext cx="1160463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288" name="Object 8"/>
          <p:cNvGraphicFramePr>
            <a:graphicFrameLocks noChangeAspect="1"/>
          </p:cNvGraphicFramePr>
          <p:nvPr/>
        </p:nvGraphicFramePr>
        <p:xfrm>
          <a:off x="4191000" y="3749675"/>
          <a:ext cx="663575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9" name="Equation" r:id="rId13" imgW="253800" imgH="431640" progId="Equation.3">
                  <p:embed/>
                </p:oleObj>
              </mc:Choice>
              <mc:Fallback>
                <p:oleObj name="Equation" r:id="rId13" imgW="253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749675"/>
                        <a:ext cx="663575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289" name="Object 9"/>
          <p:cNvGraphicFramePr>
            <a:graphicFrameLocks noChangeAspect="1"/>
          </p:cNvGraphicFramePr>
          <p:nvPr/>
        </p:nvGraphicFramePr>
        <p:xfrm>
          <a:off x="1752600" y="5410200"/>
          <a:ext cx="763588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0" name="Equation" r:id="rId15" imgW="291960" imgH="228600" progId="Equation.3">
                  <p:embed/>
                </p:oleObj>
              </mc:Choice>
              <mc:Fallback>
                <p:oleObj name="Equation" r:id="rId15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410200"/>
                        <a:ext cx="763588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290" name="Text Box 10"/>
          <p:cNvSpPr txBox="1">
            <a:spLocks noChangeArrowheads="1"/>
          </p:cNvSpPr>
          <p:nvPr/>
        </p:nvSpPr>
        <p:spPr bwMode="auto">
          <a:xfrm>
            <a:off x="2895600" y="5410200"/>
            <a:ext cx="533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rgbClr val="000000"/>
                </a:solidFill>
              </a:rPr>
              <a:t>No perfect square factor, so the radical is already simplified.</a:t>
            </a:r>
          </a:p>
        </p:txBody>
      </p:sp>
      <p:sp>
        <p:nvSpPr>
          <p:cNvPr id="1249294" name="Rectangle 14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4400" b="1">
                <a:solidFill>
                  <a:schemeClr val="bg2"/>
                </a:solidFill>
              </a:rPr>
              <a:t>Simplifying Radicals</a:t>
            </a:r>
          </a:p>
        </p:txBody>
      </p:sp>
      <p:sp>
        <p:nvSpPr>
          <p:cNvPr id="1249295" name="Text Box 15"/>
          <p:cNvSpPr txBox="1">
            <a:spLocks noChangeArrowheads="1"/>
          </p:cNvSpPr>
          <p:nvPr/>
        </p:nvSpPr>
        <p:spPr bwMode="auto">
          <a:xfrm>
            <a:off x="304800" y="1316038"/>
            <a:ext cx="1905000" cy="588962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9808094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9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9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9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9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49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49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49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49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282" grpId="0" build="p" autoUpdateAnimBg="0"/>
      <p:bldP spid="1249290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Some!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432363"/>
              </p:ext>
            </p:extLst>
          </p:nvPr>
        </p:nvGraphicFramePr>
        <p:xfrm>
          <a:off x="701647" y="1417638"/>
          <a:ext cx="1925962" cy="1423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9" name="Equation" r:id="rId3" imgW="292100" imgH="215900" progId="Equation.3">
                  <p:embed/>
                </p:oleObj>
              </mc:Choice>
              <mc:Fallback>
                <p:oleObj name="Equation" r:id="rId3" imgW="2921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1647" y="1417638"/>
                        <a:ext cx="1925962" cy="1423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705014"/>
              </p:ext>
            </p:extLst>
          </p:nvPr>
        </p:nvGraphicFramePr>
        <p:xfrm>
          <a:off x="2981362" y="1416050"/>
          <a:ext cx="2598737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0" name="Equation" r:id="rId5" imgW="393700" imgH="215900" progId="Equation.3">
                  <p:embed/>
                </p:oleObj>
              </mc:Choice>
              <mc:Fallback>
                <p:oleObj name="Equation" r:id="rId5" imgW="393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81362" y="1416050"/>
                        <a:ext cx="2598737" cy="1425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749981"/>
              </p:ext>
            </p:extLst>
          </p:nvPr>
        </p:nvGraphicFramePr>
        <p:xfrm>
          <a:off x="5983288" y="1417638"/>
          <a:ext cx="2095500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1" name="Equation" r:id="rId7" imgW="317500" imgH="215900" progId="Equation.3">
                  <p:embed/>
                </p:oleObj>
              </mc:Choice>
              <mc:Fallback>
                <p:oleObj name="Equation" r:id="rId7" imgW="317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83288" y="1417638"/>
                        <a:ext cx="2095500" cy="1425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436654"/>
              </p:ext>
            </p:extLst>
          </p:nvPr>
        </p:nvGraphicFramePr>
        <p:xfrm>
          <a:off x="220392" y="3311872"/>
          <a:ext cx="2045369" cy="1122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2" name="Equation" r:id="rId9" imgW="393700" imgH="215900" progId="Equation.3">
                  <p:embed/>
                </p:oleObj>
              </mc:Choice>
              <mc:Fallback>
                <p:oleObj name="Equation" r:id="rId9" imgW="393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0392" y="3311872"/>
                        <a:ext cx="2045369" cy="1122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00368"/>
              </p:ext>
            </p:extLst>
          </p:nvPr>
        </p:nvGraphicFramePr>
        <p:xfrm>
          <a:off x="2562225" y="3311525"/>
          <a:ext cx="2626013" cy="1089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3" name="Equation" r:id="rId11" imgW="520700" imgH="215900" progId="Equation.3">
                  <p:embed/>
                </p:oleObj>
              </mc:Choice>
              <mc:Fallback>
                <p:oleObj name="Equation" r:id="rId11" imgW="520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562225" y="3311525"/>
                        <a:ext cx="2626013" cy="10892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288538"/>
              </p:ext>
            </p:extLst>
          </p:nvPr>
        </p:nvGraphicFramePr>
        <p:xfrm>
          <a:off x="5738813" y="3344863"/>
          <a:ext cx="2306637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4" name="Equation" r:id="rId13" imgW="457200" imgH="215900" progId="Equation.3">
                  <p:embed/>
                </p:oleObj>
              </mc:Choice>
              <mc:Fallback>
                <p:oleObj name="Equation" r:id="rId13" imgW="4572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738813" y="3344863"/>
                        <a:ext cx="2306637" cy="108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033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imes New Roman" charset="0"/>
              </a:rPr>
              <a:t>Square and Cube Roots</a:t>
            </a:r>
            <a:endParaRPr lang="en-US" sz="2800" b="1">
              <a:latin typeface="Times New Roman" charset="0"/>
            </a:endParaRPr>
          </a:p>
        </p:txBody>
      </p:sp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1143000" y="2438400"/>
            <a:ext cx="6858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en-US" sz="4400" smtClean="0">
                <a:solidFill>
                  <a:srgbClr val="0000FF"/>
                </a:solidFill>
                <a:cs typeface="+mn-cs"/>
              </a:rPr>
              <a:t>Every radical expression has three parts…</a:t>
            </a:r>
            <a:endParaRPr kumimoji="0" lang="en-US" sz="3600" smtClean="0">
              <a:cs typeface="+mn-cs"/>
            </a:endParaRPr>
          </a:p>
        </p:txBody>
      </p:sp>
      <p:grpSp>
        <p:nvGrpSpPr>
          <p:cNvPr id="40975" name="Group 15"/>
          <p:cNvGrpSpPr>
            <a:grpSpLocks/>
          </p:cNvGrpSpPr>
          <p:nvPr/>
        </p:nvGrpSpPr>
        <p:grpSpPr bwMode="auto">
          <a:xfrm>
            <a:off x="1828800" y="4191000"/>
            <a:ext cx="1600200" cy="519113"/>
            <a:chOff x="1104" y="2880"/>
            <a:chExt cx="1008" cy="327"/>
          </a:xfrm>
        </p:grpSpPr>
        <p:sp>
          <p:nvSpPr>
            <p:cNvPr id="46093" name="Text Box 9"/>
            <p:cNvSpPr txBox="1">
              <a:spLocks noChangeArrowheads="1"/>
            </p:cNvSpPr>
            <p:nvPr/>
          </p:nvSpPr>
          <p:spPr bwMode="auto">
            <a:xfrm>
              <a:off x="1104" y="2880"/>
              <a:ext cx="72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en-US" sz="2800" smtClean="0">
                  <a:solidFill>
                    <a:srgbClr val="FF0000"/>
                  </a:solidFill>
                  <a:cs typeface="+mn-cs"/>
                </a:rPr>
                <a:t>Index</a:t>
              </a:r>
            </a:p>
          </p:txBody>
        </p:sp>
        <p:sp>
          <p:nvSpPr>
            <p:cNvPr id="46094" name="Line 12"/>
            <p:cNvSpPr>
              <a:spLocks noChangeShapeType="1"/>
            </p:cNvSpPr>
            <p:nvPr/>
          </p:nvSpPr>
          <p:spPr bwMode="auto">
            <a:xfrm>
              <a:off x="1680" y="3072"/>
              <a:ext cx="432" cy="4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0976" name="Group 16"/>
          <p:cNvGrpSpPr>
            <a:grpSpLocks/>
          </p:cNvGrpSpPr>
          <p:nvPr/>
        </p:nvGrpSpPr>
        <p:grpSpPr bwMode="auto">
          <a:xfrm>
            <a:off x="4648200" y="5105400"/>
            <a:ext cx="1676400" cy="976313"/>
            <a:chOff x="3072" y="3456"/>
            <a:chExt cx="1056" cy="615"/>
          </a:xfrm>
        </p:grpSpPr>
        <p:sp>
          <p:nvSpPr>
            <p:cNvPr id="46091" name="Text Box 10"/>
            <p:cNvSpPr txBox="1">
              <a:spLocks noChangeArrowheads="1"/>
            </p:cNvSpPr>
            <p:nvPr/>
          </p:nvSpPr>
          <p:spPr bwMode="auto">
            <a:xfrm>
              <a:off x="3120" y="3744"/>
              <a:ext cx="100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en-US" sz="2800" smtClean="0">
                  <a:solidFill>
                    <a:srgbClr val="FF0000"/>
                  </a:solidFill>
                  <a:cs typeface="+mn-cs"/>
                </a:rPr>
                <a:t>Radicand</a:t>
              </a:r>
            </a:p>
          </p:txBody>
        </p:sp>
        <p:sp>
          <p:nvSpPr>
            <p:cNvPr id="46092" name="Line 13"/>
            <p:cNvSpPr>
              <a:spLocks noChangeShapeType="1"/>
            </p:cNvSpPr>
            <p:nvPr/>
          </p:nvSpPr>
          <p:spPr bwMode="auto">
            <a:xfrm flipH="1" flipV="1">
              <a:off x="3072" y="3456"/>
              <a:ext cx="336" cy="38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0977" name="Group 17"/>
          <p:cNvGrpSpPr>
            <a:grpSpLocks/>
          </p:cNvGrpSpPr>
          <p:nvPr/>
        </p:nvGrpSpPr>
        <p:grpSpPr bwMode="auto">
          <a:xfrm>
            <a:off x="4572000" y="3276600"/>
            <a:ext cx="2057400" cy="990600"/>
            <a:chOff x="3024" y="2304"/>
            <a:chExt cx="1296" cy="624"/>
          </a:xfrm>
        </p:grpSpPr>
        <p:sp>
          <p:nvSpPr>
            <p:cNvPr id="46089" name="Text Box 11"/>
            <p:cNvSpPr txBox="1">
              <a:spLocks noChangeArrowheads="1"/>
            </p:cNvSpPr>
            <p:nvPr/>
          </p:nvSpPr>
          <p:spPr bwMode="auto">
            <a:xfrm>
              <a:off x="3456" y="2304"/>
              <a:ext cx="8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en-US" sz="2800" smtClean="0">
                  <a:solidFill>
                    <a:srgbClr val="FF0000"/>
                  </a:solidFill>
                  <a:cs typeface="+mn-cs"/>
                </a:rPr>
                <a:t>Radical</a:t>
              </a:r>
            </a:p>
          </p:txBody>
        </p:sp>
        <p:sp>
          <p:nvSpPr>
            <p:cNvPr id="46090" name="Line 14"/>
            <p:cNvSpPr>
              <a:spLocks noChangeShapeType="1"/>
            </p:cNvSpPr>
            <p:nvPr/>
          </p:nvSpPr>
          <p:spPr bwMode="auto">
            <a:xfrm flipH="1">
              <a:off x="3024" y="2592"/>
              <a:ext cx="576" cy="33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59398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276600" cy="533400"/>
          </a:xfrm>
          <a:noFill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 sz="2800" b="1">
                <a:solidFill>
                  <a:srgbClr val="0000FF"/>
                </a:solidFill>
                <a:latin typeface="Times New Roman" charset="0"/>
              </a:rPr>
              <a:t>Roots and Radicals</a:t>
            </a:r>
          </a:p>
        </p:txBody>
      </p:sp>
      <p:graphicFrame>
        <p:nvGraphicFramePr>
          <p:cNvPr id="59399" name="Object 21"/>
          <p:cNvGraphicFramePr>
            <a:graphicFrameLocks noChangeAspect="1"/>
          </p:cNvGraphicFramePr>
          <p:nvPr/>
        </p:nvGraphicFramePr>
        <p:xfrm>
          <a:off x="3276600" y="4140200"/>
          <a:ext cx="167640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317362" imgH="228501" progId="Equation.3">
                  <p:embed/>
                </p:oleObj>
              </mc:Choice>
              <mc:Fallback>
                <p:oleObj name="Equation" r:id="rId3" imgW="317362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140200"/>
                        <a:ext cx="1676400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6285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2003425"/>
            <a:ext cx="7772400" cy="685800"/>
          </a:xfrm>
        </p:spPr>
        <p:txBody>
          <a:bodyPr/>
          <a:lstStyle/>
          <a:p>
            <a:pPr>
              <a:buClr>
                <a:srgbClr val="000000"/>
              </a:buClr>
              <a:buFont typeface="Wingdings" charset="0"/>
              <a:buNone/>
            </a:pPr>
            <a:r>
              <a:rPr lang="en-US">
                <a:solidFill>
                  <a:srgbClr val="000000"/>
                </a:solidFill>
              </a:rPr>
              <a:t>Simplify the following radical expressions.</a:t>
            </a:r>
          </a:p>
        </p:txBody>
      </p:sp>
      <p:graphicFrame>
        <p:nvGraphicFramePr>
          <p:cNvPr id="1252355" name="Object 3"/>
          <p:cNvGraphicFramePr>
            <a:graphicFrameLocks noChangeAspect="1"/>
          </p:cNvGraphicFramePr>
          <p:nvPr/>
        </p:nvGraphicFramePr>
        <p:xfrm>
          <a:off x="1600200" y="3070225"/>
          <a:ext cx="112395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6" name="Equation" r:id="rId3" imgW="419040" imgH="228600" progId="Equation.3">
                  <p:embed/>
                </p:oleObj>
              </mc:Choice>
              <mc:Fallback>
                <p:oleObj name="Equation" r:id="rId3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070225"/>
                        <a:ext cx="112395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2356" name="Object 4"/>
          <p:cNvGraphicFramePr>
            <a:graphicFrameLocks noChangeAspect="1"/>
          </p:cNvGraphicFramePr>
          <p:nvPr/>
        </p:nvGraphicFramePr>
        <p:xfrm>
          <a:off x="2717800" y="3070225"/>
          <a:ext cx="132873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7" name="Equation" r:id="rId5" imgW="495000" imgH="228600" progId="Equation.3">
                  <p:embed/>
                </p:oleObj>
              </mc:Choice>
              <mc:Fallback>
                <p:oleObj name="Equation" r:id="rId5" imgW="495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800" y="3070225"/>
                        <a:ext cx="1328738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2357" name="Object 5"/>
          <p:cNvGraphicFramePr>
            <a:graphicFrameLocks noChangeAspect="1"/>
          </p:cNvGraphicFramePr>
          <p:nvPr/>
        </p:nvGraphicFramePr>
        <p:xfrm>
          <a:off x="4114800" y="3070225"/>
          <a:ext cx="163512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8" name="Equation" r:id="rId7" imgW="609480" imgH="228600" progId="Equation.3">
                  <p:embed/>
                </p:oleObj>
              </mc:Choice>
              <mc:Fallback>
                <p:oleObj name="Equation" r:id="rId7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070225"/>
                        <a:ext cx="1635125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2358" name="Object 6"/>
          <p:cNvGraphicFramePr>
            <a:graphicFrameLocks noChangeAspect="1"/>
          </p:cNvGraphicFramePr>
          <p:nvPr/>
        </p:nvGraphicFramePr>
        <p:xfrm>
          <a:off x="5791200" y="3070225"/>
          <a:ext cx="92075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9" name="Equation" r:id="rId9" imgW="342720" imgH="215640" progId="Equation.3">
                  <p:embed/>
                </p:oleObj>
              </mc:Choice>
              <mc:Fallback>
                <p:oleObj name="Equation" r:id="rId9" imgW="3427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070225"/>
                        <a:ext cx="920750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2359" name="Object 7"/>
          <p:cNvGraphicFramePr>
            <a:graphicFrameLocks noChangeAspect="1"/>
          </p:cNvGraphicFramePr>
          <p:nvPr/>
        </p:nvGraphicFramePr>
        <p:xfrm>
          <a:off x="1447800" y="4137025"/>
          <a:ext cx="1219200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0" name="Equation" r:id="rId11" imgW="457200" imgH="444240" progId="Equation.3">
                  <p:embed/>
                </p:oleObj>
              </mc:Choice>
              <mc:Fallback>
                <p:oleObj name="Equation" r:id="rId11" imgW="4572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137025"/>
                        <a:ext cx="1219200" cy="1185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2360" name="Object 8"/>
          <p:cNvGraphicFramePr>
            <a:graphicFrameLocks noChangeAspect="1"/>
          </p:cNvGraphicFramePr>
          <p:nvPr/>
        </p:nvGraphicFramePr>
        <p:xfrm>
          <a:off x="2819400" y="4137025"/>
          <a:ext cx="1196975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1" name="Equation" r:id="rId13" imgW="457200" imgH="457200" progId="Equation.3">
                  <p:embed/>
                </p:oleObj>
              </mc:Choice>
              <mc:Fallback>
                <p:oleObj name="Equation" r:id="rId13" imgW="457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137025"/>
                        <a:ext cx="1196975" cy="119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2361" name="Object 9"/>
          <p:cNvGraphicFramePr>
            <a:graphicFrameLocks noChangeAspect="1"/>
          </p:cNvGraphicFramePr>
          <p:nvPr/>
        </p:nvGraphicFramePr>
        <p:xfrm>
          <a:off x="4114800" y="4137025"/>
          <a:ext cx="665163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2" name="Equation" r:id="rId15" imgW="253800" imgH="431640" progId="Equation.3">
                  <p:embed/>
                </p:oleObj>
              </mc:Choice>
              <mc:Fallback>
                <p:oleObj name="Equation" r:id="rId15" imgW="253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137025"/>
                        <a:ext cx="665163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2365" name="Rectangle 13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4400" b="1">
                <a:solidFill>
                  <a:schemeClr val="bg2"/>
                </a:solidFill>
              </a:rPr>
              <a:t>Simplifying Radicals</a:t>
            </a:r>
          </a:p>
        </p:txBody>
      </p:sp>
      <p:sp>
        <p:nvSpPr>
          <p:cNvPr id="1252366" name="Text Box 14"/>
          <p:cNvSpPr txBox="1">
            <a:spLocks noChangeArrowheads="1"/>
          </p:cNvSpPr>
          <p:nvPr/>
        </p:nvSpPr>
        <p:spPr bwMode="auto">
          <a:xfrm>
            <a:off x="304800" y="1316038"/>
            <a:ext cx="1905000" cy="588962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1644576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2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5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52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52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52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5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52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2354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31988"/>
            <a:ext cx="7772400" cy="762000"/>
          </a:xfrm>
        </p:spPr>
        <p:txBody>
          <a:bodyPr/>
          <a:lstStyle/>
          <a:p>
            <a:pPr>
              <a:buClr>
                <a:srgbClr val="000000"/>
              </a:buClr>
              <a:buFont typeface="Wingdings" charset="0"/>
              <a:buNone/>
            </a:pPr>
            <a:r>
              <a:rPr lang="en-US">
                <a:solidFill>
                  <a:srgbClr val="000000"/>
                </a:solidFill>
              </a:rPr>
              <a:t>Simplify the following radical expressions.</a:t>
            </a:r>
          </a:p>
        </p:txBody>
      </p:sp>
      <p:graphicFrame>
        <p:nvGraphicFramePr>
          <p:cNvPr id="1250307" name="Object 3"/>
          <p:cNvGraphicFramePr>
            <a:graphicFrameLocks noChangeAspect="1"/>
          </p:cNvGraphicFramePr>
          <p:nvPr/>
        </p:nvGraphicFramePr>
        <p:xfrm>
          <a:off x="1219200" y="3074988"/>
          <a:ext cx="1127125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7" name="Equation" r:id="rId3" imgW="431640" imgH="253800" progId="Equation.3">
                  <p:embed/>
                </p:oleObj>
              </mc:Choice>
              <mc:Fallback>
                <p:oleObj name="Equation" r:id="rId3" imgW="431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74988"/>
                        <a:ext cx="1127125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0308" name="Object 4"/>
          <p:cNvGraphicFramePr>
            <a:graphicFrameLocks noChangeAspect="1"/>
          </p:cNvGraphicFramePr>
          <p:nvPr/>
        </p:nvGraphicFramePr>
        <p:xfrm>
          <a:off x="2362200" y="3074988"/>
          <a:ext cx="152558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8" name="Equation" r:id="rId5" imgW="583920" imgH="253800" progId="Equation.3">
                  <p:embed/>
                </p:oleObj>
              </mc:Choice>
              <mc:Fallback>
                <p:oleObj name="Equation" r:id="rId5" imgW="5839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074988"/>
                        <a:ext cx="1525588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0309" name="Object 5"/>
          <p:cNvGraphicFramePr>
            <a:graphicFrameLocks noChangeAspect="1"/>
          </p:cNvGraphicFramePr>
          <p:nvPr/>
        </p:nvGraphicFramePr>
        <p:xfrm>
          <a:off x="3886200" y="3074988"/>
          <a:ext cx="182403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9" name="Equation" r:id="rId7" imgW="698400" imgH="253800" progId="Equation.3">
                  <p:embed/>
                </p:oleObj>
              </mc:Choice>
              <mc:Fallback>
                <p:oleObj name="Equation" r:id="rId7" imgW="698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074988"/>
                        <a:ext cx="1824038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0310" name="Object 6"/>
          <p:cNvGraphicFramePr>
            <a:graphicFrameLocks noChangeAspect="1"/>
          </p:cNvGraphicFramePr>
          <p:nvPr/>
        </p:nvGraphicFramePr>
        <p:xfrm>
          <a:off x="5791200" y="3151188"/>
          <a:ext cx="99377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0" name="Equation" r:id="rId9" imgW="380880" imgH="228600" progId="Equation.3">
                  <p:embed/>
                </p:oleObj>
              </mc:Choice>
              <mc:Fallback>
                <p:oleObj name="Equation" r:id="rId9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151188"/>
                        <a:ext cx="99377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0311" name="Object 7"/>
          <p:cNvGraphicFramePr>
            <a:graphicFrameLocks noChangeAspect="1"/>
          </p:cNvGraphicFramePr>
          <p:nvPr/>
        </p:nvGraphicFramePr>
        <p:xfrm>
          <a:off x="1066800" y="4141788"/>
          <a:ext cx="1260475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1" name="Equation" r:id="rId11" imgW="482400" imgH="444240" progId="Equation.3">
                  <p:embed/>
                </p:oleObj>
              </mc:Choice>
              <mc:Fallback>
                <p:oleObj name="Equation" r:id="rId11" imgW="4824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141788"/>
                        <a:ext cx="1260475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0312" name="Object 8"/>
          <p:cNvGraphicFramePr>
            <a:graphicFrameLocks noChangeAspect="1"/>
          </p:cNvGraphicFramePr>
          <p:nvPr/>
        </p:nvGraphicFramePr>
        <p:xfrm>
          <a:off x="2362200" y="4110038"/>
          <a:ext cx="1260475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2" name="Equation" r:id="rId13" imgW="482400" imgH="469800" progId="Equation.3">
                  <p:embed/>
                </p:oleObj>
              </mc:Choice>
              <mc:Fallback>
                <p:oleObj name="Equation" r:id="rId13" imgW="4824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110038"/>
                        <a:ext cx="1260475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0313" name="Object 9"/>
          <p:cNvGraphicFramePr>
            <a:graphicFrameLocks noChangeAspect="1"/>
          </p:cNvGraphicFramePr>
          <p:nvPr/>
        </p:nvGraphicFramePr>
        <p:xfrm>
          <a:off x="3657600" y="4141788"/>
          <a:ext cx="1692275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3" name="Equation" r:id="rId15" imgW="647640" imgH="431640" progId="Equation.3">
                  <p:embed/>
                </p:oleObj>
              </mc:Choice>
              <mc:Fallback>
                <p:oleObj name="Equation" r:id="rId15" imgW="647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141788"/>
                        <a:ext cx="1692275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0314" name="Object 10"/>
          <p:cNvGraphicFramePr>
            <a:graphicFrameLocks noChangeAspect="1"/>
          </p:cNvGraphicFramePr>
          <p:nvPr/>
        </p:nvGraphicFramePr>
        <p:xfrm>
          <a:off x="5410200" y="4141788"/>
          <a:ext cx="8636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4" name="Equation" r:id="rId17" imgW="330120" imgH="431640" progId="Equation.3">
                  <p:embed/>
                </p:oleObj>
              </mc:Choice>
              <mc:Fallback>
                <p:oleObj name="Equation" r:id="rId17" imgW="330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141788"/>
                        <a:ext cx="8636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0318" name="Rectangle 14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4400" b="1">
                <a:solidFill>
                  <a:schemeClr val="bg2"/>
                </a:solidFill>
              </a:rPr>
              <a:t>Simplifying Radicals</a:t>
            </a:r>
          </a:p>
        </p:txBody>
      </p:sp>
      <p:sp>
        <p:nvSpPr>
          <p:cNvPr id="1250319" name="Text Box 15"/>
          <p:cNvSpPr txBox="1">
            <a:spLocks noChangeArrowheads="1"/>
          </p:cNvSpPr>
          <p:nvPr/>
        </p:nvSpPr>
        <p:spPr bwMode="auto">
          <a:xfrm>
            <a:off x="304800" y="1316038"/>
            <a:ext cx="1905000" cy="588962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528287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0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50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0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50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50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50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50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50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50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0306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try!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643524"/>
              </p:ext>
            </p:extLst>
          </p:nvPr>
        </p:nvGraphicFramePr>
        <p:xfrm>
          <a:off x="155808" y="1417638"/>
          <a:ext cx="1995283" cy="93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3" name="Equation" r:id="rId3" imgW="596900" imgH="279400" progId="Equation.3">
                  <p:embed/>
                </p:oleObj>
              </mc:Choice>
              <mc:Fallback>
                <p:oleObj name="Equation" r:id="rId3" imgW="5969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808" y="1417638"/>
                        <a:ext cx="1995283" cy="933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737778"/>
              </p:ext>
            </p:extLst>
          </p:nvPr>
        </p:nvGraphicFramePr>
        <p:xfrm>
          <a:off x="2700338" y="1417638"/>
          <a:ext cx="2251075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4" name="Equation" r:id="rId5" imgW="673100" imgH="279400" progId="Equation.3">
                  <p:embed/>
                </p:oleObj>
              </mc:Choice>
              <mc:Fallback>
                <p:oleObj name="Equation" r:id="rId5" imgW="6731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00338" y="1417638"/>
                        <a:ext cx="2251075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61612"/>
              </p:ext>
            </p:extLst>
          </p:nvPr>
        </p:nvGraphicFramePr>
        <p:xfrm>
          <a:off x="5905500" y="1481138"/>
          <a:ext cx="2081213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5" name="Equation" r:id="rId7" imgW="622300" imgH="241300" progId="Equation.3">
                  <p:embed/>
                </p:oleObj>
              </mc:Choice>
              <mc:Fallback>
                <p:oleObj name="Equation" r:id="rId7" imgW="6223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05500" y="1481138"/>
                        <a:ext cx="2081213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1338711"/>
              </p:ext>
            </p:extLst>
          </p:nvPr>
        </p:nvGraphicFramePr>
        <p:xfrm>
          <a:off x="155808" y="3290888"/>
          <a:ext cx="3100388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6" name="Equation" r:id="rId9" imgW="927100" imgH="241300" progId="Equation.3">
                  <p:embed/>
                </p:oleObj>
              </mc:Choice>
              <mc:Fallback>
                <p:oleObj name="Equation" r:id="rId9" imgW="927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5808" y="3290888"/>
                        <a:ext cx="3100388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686517"/>
              </p:ext>
            </p:extLst>
          </p:nvPr>
        </p:nvGraphicFramePr>
        <p:xfrm>
          <a:off x="3722961" y="3384811"/>
          <a:ext cx="1952625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7" name="Equation" r:id="rId11" imgW="584200" imgH="241300" progId="Equation.3">
                  <p:embed/>
                </p:oleObj>
              </mc:Choice>
              <mc:Fallback>
                <p:oleObj name="Equation" r:id="rId11" imgW="5842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722961" y="3384811"/>
                        <a:ext cx="1952625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05967"/>
              </p:ext>
            </p:extLst>
          </p:nvPr>
        </p:nvGraphicFramePr>
        <p:xfrm>
          <a:off x="6735763" y="3427413"/>
          <a:ext cx="16129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8" name="Equation" r:id="rId13" imgW="482600" imgH="215900" progId="Equation.3">
                  <p:embed/>
                </p:oleObj>
              </mc:Choice>
              <mc:Fallback>
                <p:oleObj name="Equation" r:id="rId13" imgW="4826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35763" y="3427413"/>
                        <a:ext cx="1612900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787274"/>
              </p:ext>
            </p:extLst>
          </p:nvPr>
        </p:nvGraphicFramePr>
        <p:xfrm>
          <a:off x="457200" y="4922299"/>
          <a:ext cx="1574800" cy="1491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9" name="Equation" r:id="rId15" imgW="482600" imgH="457200" progId="Equation.3">
                  <p:embed/>
                </p:oleObj>
              </mc:Choice>
              <mc:Fallback>
                <p:oleObj name="Equation" r:id="rId15" imgW="482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57200" y="4922299"/>
                        <a:ext cx="1574800" cy="14919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822160"/>
              </p:ext>
            </p:extLst>
          </p:nvPr>
        </p:nvGraphicFramePr>
        <p:xfrm>
          <a:off x="2886075" y="5032375"/>
          <a:ext cx="120173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0" name="Equation" r:id="rId17" imgW="368300" imgH="241300" progId="Equation.3">
                  <p:embed/>
                </p:oleObj>
              </mc:Choice>
              <mc:Fallback>
                <p:oleObj name="Equation" r:id="rId17" imgW="3683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886075" y="5032375"/>
                        <a:ext cx="1201738" cy="78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835698"/>
              </p:ext>
            </p:extLst>
          </p:nvPr>
        </p:nvGraphicFramePr>
        <p:xfrm>
          <a:off x="5572125" y="5287963"/>
          <a:ext cx="665163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1" name="Equation" r:id="rId19" imgW="203200" imgH="177800" progId="Equation.3">
                  <p:embed/>
                </p:oleObj>
              </mc:Choice>
              <mc:Fallback>
                <p:oleObj name="Equation" r:id="rId19" imgW="203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572125" y="5287963"/>
                        <a:ext cx="665163" cy="579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6698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Master 8.7 A</a:t>
            </a:r>
          </a:p>
          <a:p>
            <a:r>
              <a:rPr lang="en-US" smtClean="0"/>
              <a:t>Odds!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76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6022"/>
          </a:xfrm>
        </p:spPr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5641615"/>
              </p:ext>
            </p:extLst>
          </p:nvPr>
        </p:nvGraphicFramePr>
        <p:xfrm>
          <a:off x="457200" y="816022"/>
          <a:ext cx="3133725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3" imgW="736600" imgH="215900" progId="Equation.3">
                  <p:embed/>
                </p:oleObj>
              </mc:Choice>
              <mc:Fallback>
                <p:oleObj name="Equation" r:id="rId3" imgW="7366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816022"/>
                        <a:ext cx="3133725" cy="919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427036"/>
              </p:ext>
            </p:extLst>
          </p:nvPr>
        </p:nvGraphicFramePr>
        <p:xfrm>
          <a:off x="214735" y="2088407"/>
          <a:ext cx="3714377" cy="1120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5" imgW="800100" imgH="241300" progId="Equation.3">
                  <p:embed/>
                </p:oleObj>
              </mc:Choice>
              <mc:Fallback>
                <p:oleObj name="Equation" r:id="rId5" imgW="800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4735" y="2088407"/>
                        <a:ext cx="3714377" cy="11202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602934"/>
              </p:ext>
            </p:extLst>
          </p:nvPr>
        </p:nvGraphicFramePr>
        <p:xfrm>
          <a:off x="457200" y="3465417"/>
          <a:ext cx="2830512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7" imgW="609600" imgH="304800" progId="Equation.3">
                  <p:embed/>
                </p:oleObj>
              </mc:Choice>
              <mc:Fallback>
                <p:oleObj name="Equation" r:id="rId7" imgW="6096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7200" y="3465417"/>
                        <a:ext cx="2830512" cy="1412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735" y="5030175"/>
            <a:ext cx="7959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Between what two integers the given root would fall: </a:t>
            </a:r>
            <a:endParaRPr lang="en-US" sz="28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584733"/>
              </p:ext>
            </p:extLst>
          </p:nvPr>
        </p:nvGraphicFramePr>
        <p:xfrm>
          <a:off x="3073400" y="5611813"/>
          <a:ext cx="1709738" cy="100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9" imgW="368300" imgH="215900" progId="Equation.3">
                  <p:embed/>
                </p:oleObj>
              </mc:Choice>
              <mc:Fallback>
                <p:oleObj name="Equation" r:id="rId9" imgW="368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73400" y="5611813"/>
                        <a:ext cx="1709738" cy="1001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379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Square Roots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5261" r="52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8266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Cube Roots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5805" b="-58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3549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imes New Roman" charset="0"/>
              </a:rPr>
              <a:t>Square and Cube Roots</a:t>
            </a:r>
            <a:endParaRPr lang="en-US" sz="2800" b="1">
              <a:latin typeface="Times New Roman" charset="0"/>
            </a:endParaRPr>
          </a:p>
        </p:txBody>
      </p:sp>
      <p:sp>
        <p:nvSpPr>
          <p:cNvPr id="67586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276600" cy="533400"/>
          </a:xfrm>
          <a:noFill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 sz="2800" b="1">
                <a:solidFill>
                  <a:srgbClr val="0000FF"/>
                </a:solidFill>
                <a:latin typeface="Times New Roman" charset="0"/>
              </a:rPr>
              <a:t>Roots and Radicals</a:t>
            </a:r>
          </a:p>
        </p:txBody>
      </p:sp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en-US" sz="2800" b="1" smtClean="0">
                <a:solidFill>
                  <a:srgbClr val="FF0000"/>
                </a:solidFill>
                <a:cs typeface="+mn-cs"/>
              </a:rPr>
              <a:t>Example:</a:t>
            </a:r>
          </a:p>
        </p:txBody>
      </p:sp>
      <p:sp>
        <p:nvSpPr>
          <p:cNvPr id="54277" name="Text Box 6"/>
          <p:cNvSpPr txBox="1">
            <a:spLocks noChangeArrowheads="1"/>
          </p:cNvSpPr>
          <p:nvPr/>
        </p:nvSpPr>
        <p:spPr bwMode="auto">
          <a:xfrm>
            <a:off x="2514600" y="3352800"/>
            <a:ext cx="274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en-US" sz="2800" smtClean="0">
                <a:solidFill>
                  <a:srgbClr val="0000FF"/>
                </a:solidFill>
                <a:cs typeface="+mn-cs"/>
              </a:rPr>
              <a:t>has two answers:</a:t>
            </a: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2667000" y="4052888"/>
            <a:ext cx="5638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en-US" sz="2800" smtClean="0">
                <a:solidFill>
                  <a:srgbClr val="0000FF"/>
                </a:solidFill>
                <a:cs typeface="+mn-cs"/>
              </a:rPr>
              <a:t>7 is called the positive or </a:t>
            </a:r>
            <a:r>
              <a:rPr kumimoji="0" lang="en-US" sz="2800" smtClean="0">
                <a:solidFill>
                  <a:srgbClr val="FF0000"/>
                </a:solidFill>
                <a:cs typeface="+mn-cs"/>
              </a:rPr>
              <a:t>principal square root.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2590800" y="5073650"/>
            <a:ext cx="563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en-US" sz="2800" smtClean="0">
                <a:solidFill>
                  <a:srgbClr val="0000FF"/>
                </a:solidFill>
                <a:cs typeface="+mn-cs"/>
              </a:rPr>
              <a:t>-7 is called the negative square root.</a:t>
            </a:r>
          </a:p>
        </p:txBody>
      </p:sp>
      <p:graphicFrame>
        <p:nvGraphicFramePr>
          <p:cNvPr id="67591" name="Object 1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371600" y="3200400"/>
          <a:ext cx="9874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quation" r:id="rId3" imgW="317362" imgH="228501" progId="Equation.3">
                  <p:embed/>
                </p:oleObj>
              </mc:Choice>
              <mc:Fallback>
                <p:oleObj name="Equation" r:id="rId3" imgW="317362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00400"/>
                        <a:ext cx="987425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838200" y="5674641"/>
            <a:ext cx="7391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kumimoji="0" lang="en-US" dirty="0" smtClean="0">
                <a:solidFill>
                  <a:srgbClr val="0000FF"/>
                </a:solidFill>
                <a:cs typeface="+mn-cs"/>
              </a:rPr>
              <a:t>IMPORTANT: you can NOT take the square root of a negative number!!</a:t>
            </a:r>
          </a:p>
        </p:txBody>
      </p:sp>
    </p:spTree>
    <p:extLst>
      <p:ext uri="{BB962C8B-B14F-4D97-AF65-F5344CB8AC3E}">
        <p14:creationId xmlns:p14="http://schemas.microsoft.com/office/powerpoint/2010/main" val="2663872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3" grpId="0"/>
      <p:bldP spid="5633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8768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45000"/>
              </a:spcBef>
              <a:buSzPct val="125000"/>
              <a:buFont typeface="Wingdings" charset="0"/>
              <a:buNone/>
            </a:pPr>
            <a:r>
              <a:rPr lang="en-US" dirty="0"/>
              <a:t>Square roots of </a:t>
            </a:r>
            <a:r>
              <a:rPr lang="en-US" b="1" i="1" dirty="0">
                <a:solidFill>
                  <a:schemeClr val="folHlink"/>
                </a:solidFill>
              </a:rPr>
              <a:t>perfect square</a:t>
            </a:r>
            <a:r>
              <a:rPr lang="en-US" dirty="0"/>
              <a:t> radicands simplify to rational numbers (numbers that can be written as a quotient of integers).</a:t>
            </a:r>
          </a:p>
          <a:p>
            <a:pPr marL="0" indent="0">
              <a:spcBef>
                <a:spcPct val="45000"/>
              </a:spcBef>
              <a:buSzPct val="125000"/>
              <a:buFont typeface="Wingdings" charset="0"/>
              <a:buNone/>
            </a:pPr>
            <a:r>
              <a:rPr lang="en-US" dirty="0"/>
              <a:t>Square roots of numbers that are not perfect squares (like 7, 10, etc.) are </a:t>
            </a:r>
            <a:r>
              <a:rPr lang="en-US" b="1" i="1" dirty="0">
                <a:solidFill>
                  <a:schemeClr val="folHlink"/>
                </a:solidFill>
              </a:rPr>
              <a:t>irrational</a:t>
            </a:r>
            <a:r>
              <a:rPr lang="en-US" b="1" i="1" dirty="0">
                <a:solidFill>
                  <a:schemeClr val="accent2"/>
                </a:solidFill>
              </a:rPr>
              <a:t> </a:t>
            </a:r>
            <a:r>
              <a:rPr lang="en-US" b="1" i="1" dirty="0">
                <a:solidFill>
                  <a:schemeClr val="folHlink"/>
                </a:solidFill>
              </a:rPr>
              <a:t>numbers</a:t>
            </a:r>
            <a:r>
              <a:rPr lang="en-US" dirty="0"/>
              <a:t>.</a:t>
            </a:r>
          </a:p>
          <a:p>
            <a:pPr marL="0" indent="0">
              <a:spcBef>
                <a:spcPct val="45000"/>
              </a:spcBef>
              <a:buSzPct val="125000"/>
              <a:buFont typeface="Wingdings" charset="0"/>
              <a:buNone/>
            </a:pPr>
            <a:r>
              <a:rPr lang="en-US" dirty="0"/>
              <a:t>IF REQUESTED, you can find a decimal </a:t>
            </a:r>
            <a:r>
              <a:rPr lang="en-US" b="1" i="1" dirty="0">
                <a:solidFill>
                  <a:schemeClr val="folHlink"/>
                </a:solidFill>
              </a:rPr>
              <a:t>approximation</a:t>
            </a:r>
            <a:r>
              <a:rPr lang="en-US" dirty="0"/>
              <a:t> for these irrational numbers. </a:t>
            </a:r>
          </a:p>
          <a:p>
            <a:pPr marL="457200" lvl="1" indent="0">
              <a:spcBef>
                <a:spcPct val="45000"/>
              </a:spcBef>
              <a:buSzTx/>
              <a:buFontTx/>
              <a:buNone/>
            </a:pPr>
            <a:r>
              <a:rPr lang="en-US" dirty="0"/>
              <a:t>Otherwise, leave them in radical form.</a:t>
            </a:r>
          </a:p>
        </p:txBody>
      </p:sp>
      <p:sp>
        <p:nvSpPr>
          <p:cNvPr id="124109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229600" cy="6096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dirty="0"/>
              <a:t>Perfect Squares</a:t>
            </a:r>
          </a:p>
        </p:txBody>
      </p:sp>
    </p:spTree>
    <p:extLst>
      <p:ext uri="{BB962C8B-B14F-4D97-AF65-F5344CB8AC3E}">
        <p14:creationId xmlns:p14="http://schemas.microsoft.com/office/powerpoint/2010/main" val="1713406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1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1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1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1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1090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125113" cy="924475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oadway" pitchFamily="82" charset="0"/>
                <a:ea typeface="+mj-ea"/>
              </a:rPr>
              <a:t>Let’s Try some!</a:t>
            </a:r>
            <a:br>
              <a:rPr lang="en-GB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oadway" pitchFamily="82" charset="0"/>
                <a:ea typeface="+mj-ea"/>
              </a:rPr>
            </a:br>
            <a:r>
              <a:rPr lang="en-GB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oadway" pitchFamily="82" charset="0"/>
              </a:rPr>
              <a:t>If it is a decimal, round to the nearest hundredth!</a:t>
            </a:r>
            <a:endParaRPr lang="en-GB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roadway" pitchFamily="82" charset="0"/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492896"/>
            <a:ext cx="7200800" cy="3637863"/>
          </a:xfrm>
          <a:extLst/>
        </p:spPr>
        <p:txBody>
          <a:bodyPr numCol="2" rtlCol="0" anchor="t">
            <a:normAutofit fontScale="85000" lnSpcReduction="10000"/>
          </a:bodyPr>
          <a:lstStyle/>
          <a:p>
            <a:pPr marL="0" indent="0" algn="ctr" eaLnBrk="1" fontAlgn="auto" hangingPunct="1">
              <a:buFont typeface="Wingdings 2" charset="2"/>
              <a:buNone/>
              <a:defRPr/>
            </a:pPr>
            <a:endParaRPr lang="en-GB" dirty="0" smtClean="0">
              <a:ea typeface="+mn-ea"/>
              <a:cs typeface="+mn-cs"/>
            </a:endParaRPr>
          </a:p>
          <a:p>
            <a:pPr marL="0" indent="0" algn="ctr" eaLnBrk="1" fontAlgn="auto" hangingPunct="1">
              <a:buFont typeface="Wingdings 2" charset="2"/>
              <a:buNone/>
              <a:defRPr/>
            </a:pPr>
            <a:r>
              <a:rPr lang="en-GB" u="sng" dirty="0" smtClean="0">
                <a:ea typeface="+mn-ea"/>
                <a:cs typeface="+mn-cs"/>
              </a:rPr>
              <a:t>Square</a:t>
            </a:r>
            <a:endParaRPr lang="en-GB" u="sng" dirty="0">
              <a:ea typeface="+mn-ea"/>
              <a:cs typeface="+mn-cs"/>
            </a:endParaRP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 smtClean="0">
                <a:ea typeface="+mn-ea"/>
                <a:cs typeface="+mn-cs"/>
              </a:rPr>
              <a:t>√9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>
                <a:ea typeface="+mn-ea"/>
                <a:cs typeface="+mn-cs"/>
              </a:rPr>
              <a:t>√</a:t>
            </a:r>
            <a:r>
              <a:rPr lang="en-GB" dirty="0" smtClean="0">
                <a:ea typeface="+mn-ea"/>
                <a:cs typeface="+mn-cs"/>
              </a:rPr>
              <a:t>225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>
                <a:ea typeface="+mn-ea"/>
                <a:cs typeface="+mn-cs"/>
              </a:rPr>
              <a:t>√</a:t>
            </a:r>
            <a:r>
              <a:rPr lang="en-GB" dirty="0" smtClean="0">
                <a:ea typeface="+mn-ea"/>
                <a:cs typeface="+mn-cs"/>
              </a:rPr>
              <a:t>60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 smtClean="0">
                <a:ea typeface="+mn-ea"/>
                <a:cs typeface="+mn-cs"/>
              </a:rPr>
              <a:t>√</a:t>
            </a:r>
            <a:r>
              <a:rPr lang="en-GB" dirty="0"/>
              <a:t>5</a:t>
            </a:r>
            <a:r>
              <a:rPr lang="en-GB" dirty="0" smtClean="0">
                <a:ea typeface="+mn-ea"/>
                <a:cs typeface="+mn-cs"/>
              </a:rPr>
              <a:t>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>
                <a:ea typeface="+mn-ea"/>
                <a:cs typeface="+mn-cs"/>
              </a:rPr>
              <a:t>√</a:t>
            </a:r>
            <a:r>
              <a:rPr lang="en-GB" dirty="0" smtClean="0">
                <a:ea typeface="+mn-ea"/>
                <a:cs typeface="+mn-cs"/>
              </a:rPr>
              <a:t>49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endParaRPr lang="en-GB" dirty="0">
              <a:ea typeface="+mn-ea"/>
              <a:cs typeface="+mn-cs"/>
            </a:endParaRPr>
          </a:p>
          <a:p>
            <a:pPr marL="0" indent="0" algn="ctr" eaLnBrk="1" fontAlgn="auto" hangingPunct="1">
              <a:buFont typeface="Wingdings 2" charset="2"/>
              <a:buNone/>
              <a:defRPr/>
            </a:pPr>
            <a:endParaRPr lang="en-GB" u="sng" dirty="0" smtClean="0">
              <a:ea typeface="+mn-ea"/>
              <a:cs typeface="+mn-cs"/>
            </a:endParaRPr>
          </a:p>
          <a:p>
            <a:pPr marL="0" indent="0" algn="ctr" eaLnBrk="1" fontAlgn="auto" hangingPunct="1">
              <a:buFont typeface="Wingdings 2" charset="2"/>
              <a:buNone/>
              <a:defRPr/>
            </a:pPr>
            <a:r>
              <a:rPr lang="en-GB" u="sng" dirty="0" smtClean="0">
                <a:ea typeface="+mn-ea"/>
                <a:cs typeface="+mn-cs"/>
              </a:rPr>
              <a:t>Cube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>
                <a:ea typeface="+mn-ea"/>
                <a:cs typeface="+mn-cs"/>
              </a:rPr>
              <a:t>√</a:t>
            </a:r>
            <a:r>
              <a:rPr lang="en-GB" dirty="0" smtClean="0">
                <a:ea typeface="+mn-ea"/>
                <a:cs typeface="+mn-cs"/>
              </a:rPr>
              <a:t>27 = ?</a:t>
            </a:r>
            <a:endParaRPr lang="en-GB" dirty="0">
              <a:ea typeface="+mn-ea"/>
              <a:cs typeface="+mn-cs"/>
            </a:endParaRP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>
                <a:ea typeface="+mn-ea"/>
                <a:cs typeface="+mn-cs"/>
              </a:rPr>
              <a:t>√</a:t>
            </a:r>
            <a:r>
              <a:rPr lang="en-GB" dirty="0" smtClean="0">
                <a:ea typeface="+mn-ea"/>
                <a:cs typeface="+mn-cs"/>
              </a:rPr>
              <a:t>21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 smtClean="0">
                <a:ea typeface="+mn-ea"/>
                <a:cs typeface="+mn-cs"/>
              </a:rPr>
              <a:t>√1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 smtClean="0">
                <a:ea typeface="+mn-ea"/>
                <a:cs typeface="+mn-cs"/>
              </a:rPr>
              <a:t>√</a:t>
            </a:r>
            <a:r>
              <a:rPr lang="en-GB" dirty="0" smtClean="0"/>
              <a:t>25</a:t>
            </a:r>
            <a:r>
              <a:rPr lang="en-GB" dirty="0" smtClean="0">
                <a:ea typeface="+mn-ea"/>
                <a:cs typeface="+mn-cs"/>
              </a:rPr>
              <a:t> = ?</a:t>
            </a:r>
          </a:p>
          <a:p>
            <a:pPr algn="ctr" eaLnBrk="1" fontAlgn="auto" hangingPunct="1">
              <a:buFont typeface="Wingdings 2" charset="2"/>
              <a:buAutoNum type="arabicPeriod"/>
              <a:defRPr/>
            </a:pPr>
            <a:r>
              <a:rPr lang="en-GB" dirty="0">
                <a:ea typeface="+mn-ea"/>
                <a:cs typeface="+mn-cs"/>
              </a:rPr>
              <a:t>√</a:t>
            </a:r>
            <a:r>
              <a:rPr lang="en-GB" dirty="0" smtClean="0">
                <a:ea typeface="+mn-ea"/>
                <a:cs typeface="+mn-cs"/>
              </a:rPr>
              <a:t>343 = ?</a:t>
            </a:r>
          </a:p>
          <a:p>
            <a:pPr eaLnBrk="1" fontAlgn="auto" hangingPunct="1">
              <a:buFont typeface="Wingdings 2" charset="2"/>
              <a:buAutoNum type="arabicPeriod"/>
              <a:defRPr/>
            </a:pPr>
            <a:endParaRPr lang="en-GB" dirty="0">
              <a:ea typeface="+mn-ea"/>
              <a:cs typeface="+mn-cs"/>
            </a:endParaRPr>
          </a:p>
          <a:p>
            <a:pPr marL="0" indent="0" eaLnBrk="1" fontAlgn="auto" hangingPunct="1">
              <a:buFont typeface="Wingdings 2" charset="2"/>
              <a:buNone/>
              <a:defRPr/>
            </a:pPr>
            <a:endParaRPr lang="en-GB" dirty="0" smtClean="0">
              <a:ea typeface="+mn-ea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92250" y="1989138"/>
            <a:ext cx="6337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  <a:latin typeface="Verdana" charset="0"/>
              </a:rPr>
              <a:t>Copy and Complete the Square and Cube Root sums! Good luck!</a:t>
            </a:r>
          </a:p>
        </p:txBody>
      </p:sp>
      <p:sp>
        <p:nvSpPr>
          <p:cNvPr id="86020" name="Text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7380288" y="5949950"/>
            <a:ext cx="1439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  <a:latin typeface="Verdana" charset="0"/>
              </a:rPr>
              <a:t>Done? Click Here!</a:t>
            </a:r>
          </a:p>
        </p:txBody>
      </p:sp>
    </p:spTree>
    <p:extLst>
      <p:ext uri="{BB962C8B-B14F-4D97-AF65-F5344CB8AC3E}">
        <p14:creationId xmlns:p14="http://schemas.microsoft.com/office/powerpoint/2010/main" val="234498857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oadway" pitchFamily="82" charset="0"/>
                <a:ea typeface="+mj-ea"/>
              </a:rPr>
              <a:t>Answers</a:t>
            </a:r>
            <a:endParaRPr lang="en-GB" sz="4400" dirty="0">
              <a:latin typeface="Broadway" pitchFamily="82" charset="0"/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001" y="2284033"/>
            <a:ext cx="7125112" cy="4573967"/>
          </a:xfrm>
          <a:extLst/>
        </p:spPr>
        <p:txBody>
          <a:bodyPr numCol="2" rtlCol="0" anchor="t">
            <a:normAutofit/>
          </a:bodyPr>
          <a:lstStyle/>
          <a:p>
            <a:pPr marL="0" indent="0" algn="ctr" eaLnBrk="1" fontAlgn="auto" hangingPunct="1">
              <a:buFont typeface="Wingdings 2" charset="2"/>
              <a:buNone/>
              <a:defRPr/>
            </a:pPr>
            <a:r>
              <a:rPr lang="en-GB" u="sng" dirty="0" smtClean="0">
                <a:ea typeface="+mn-ea"/>
                <a:cs typeface="+mn-cs"/>
              </a:rPr>
              <a:t>Square</a:t>
            </a:r>
          </a:p>
          <a:p>
            <a:pPr marL="0" indent="0" algn="ctr" eaLnBrk="1" fontAlgn="auto" hangingPunct="1">
              <a:buNone/>
              <a:defRPr/>
            </a:pPr>
            <a:r>
              <a:rPr lang="en-GB" dirty="0" smtClean="0">
                <a:ea typeface="+mn-ea"/>
                <a:cs typeface="+mn-cs"/>
              </a:rPr>
              <a:t>3</a:t>
            </a:r>
          </a:p>
          <a:p>
            <a:pPr marL="0" indent="0" algn="ctr" eaLnBrk="1" fontAlgn="auto" hangingPunct="1">
              <a:buNone/>
              <a:defRPr/>
            </a:pPr>
            <a:r>
              <a:rPr lang="en-GB" dirty="0" smtClean="0">
                <a:ea typeface="+mn-ea"/>
                <a:cs typeface="+mn-cs"/>
              </a:rPr>
              <a:t>15</a:t>
            </a:r>
          </a:p>
          <a:p>
            <a:pPr marL="0" indent="0" algn="ctr" eaLnBrk="1" fontAlgn="auto" hangingPunct="1">
              <a:buNone/>
              <a:defRPr/>
            </a:pPr>
            <a:r>
              <a:rPr lang="en-GB" dirty="0" smtClean="0"/>
              <a:t>7.75</a:t>
            </a:r>
            <a:endParaRPr lang="en-GB" dirty="0" smtClean="0">
              <a:ea typeface="+mn-ea"/>
              <a:cs typeface="+mn-cs"/>
            </a:endParaRPr>
          </a:p>
          <a:p>
            <a:pPr marL="0" indent="0" algn="ctr" eaLnBrk="1" fontAlgn="auto" hangingPunct="1">
              <a:buNone/>
              <a:defRPr/>
            </a:pPr>
            <a:r>
              <a:rPr lang="en-GB" dirty="0" smtClean="0"/>
              <a:t>2.24</a:t>
            </a:r>
            <a:endParaRPr lang="en-GB" dirty="0" smtClean="0">
              <a:ea typeface="+mn-ea"/>
              <a:cs typeface="+mn-cs"/>
            </a:endParaRPr>
          </a:p>
          <a:p>
            <a:pPr marL="0" indent="0" algn="ctr" eaLnBrk="1" fontAlgn="auto" hangingPunct="1">
              <a:buNone/>
              <a:defRPr/>
            </a:pPr>
            <a:r>
              <a:rPr lang="en-GB" dirty="0" smtClean="0">
                <a:ea typeface="+mn-ea"/>
                <a:cs typeface="+mn-cs"/>
              </a:rPr>
              <a:t>7</a:t>
            </a:r>
            <a:endParaRPr lang="en-GB" u="sng" dirty="0">
              <a:ea typeface="+mn-ea"/>
              <a:cs typeface="+mn-cs"/>
            </a:endParaRPr>
          </a:p>
          <a:p>
            <a:pPr marL="0" indent="0" algn="ctr" eaLnBrk="1" fontAlgn="auto" hangingPunct="1">
              <a:buFont typeface="Wingdings 2" charset="2"/>
              <a:buNone/>
              <a:defRPr/>
            </a:pPr>
            <a:endParaRPr lang="en-GB" u="sng" dirty="0" smtClean="0">
              <a:ea typeface="+mn-ea"/>
              <a:cs typeface="+mn-cs"/>
            </a:endParaRPr>
          </a:p>
          <a:p>
            <a:pPr marL="0" indent="0" algn="ctr" eaLnBrk="1" fontAlgn="auto" hangingPunct="1">
              <a:buFont typeface="Wingdings 2" charset="2"/>
              <a:buNone/>
              <a:defRPr/>
            </a:pPr>
            <a:r>
              <a:rPr lang="en-GB" u="sng" dirty="0" smtClean="0">
                <a:ea typeface="+mn-ea"/>
                <a:cs typeface="+mn-cs"/>
              </a:rPr>
              <a:t>Cube</a:t>
            </a:r>
          </a:p>
          <a:p>
            <a:pPr marL="0" indent="0" algn="ctr" eaLnBrk="1" fontAlgn="auto" hangingPunct="1">
              <a:buNone/>
              <a:defRPr/>
            </a:pPr>
            <a:r>
              <a:rPr lang="en-GB" dirty="0" smtClean="0">
                <a:ea typeface="+mn-ea"/>
                <a:cs typeface="+mn-cs"/>
              </a:rPr>
              <a:t>3</a:t>
            </a:r>
          </a:p>
          <a:p>
            <a:pPr marL="0" indent="0" algn="ctr" eaLnBrk="1" fontAlgn="auto" hangingPunct="1">
              <a:buNone/>
              <a:defRPr/>
            </a:pPr>
            <a:r>
              <a:rPr lang="en-GB" dirty="0" smtClean="0"/>
              <a:t>2.76</a:t>
            </a:r>
            <a:endParaRPr lang="en-GB" dirty="0" smtClean="0">
              <a:ea typeface="+mn-ea"/>
              <a:cs typeface="+mn-cs"/>
            </a:endParaRPr>
          </a:p>
          <a:p>
            <a:pPr marL="0" indent="0" algn="ctr" eaLnBrk="1" fontAlgn="auto" hangingPunct="1">
              <a:buNone/>
              <a:defRPr/>
            </a:pPr>
            <a:r>
              <a:rPr lang="en-GB" dirty="0" smtClean="0">
                <a:ea typeface="+mn-ea"/>
                <a:cs typeface="+mn-cs"/>
              </a:rPr>
              <a:t>1</a:t>
            </a:r>
          </a:p>
          <a:p>
            <a:pPr marL="0" indent="0" algn="ctr" eaLnBrk="1" fontAlgn="auto" hangingPunct="1">
              <a:buNone/>
              <a:defRPr/>
            </a:pPr>
            <a:r>
              <a:rPr lang="en-GB" dirty="0" smtClean="0">
                <a:ea typeface="+mn-ea"/>
                <a:cs typeface="+mn-cs"/>
              </a:rPr>
              <a:t>2.92</a:t>
            </a:r>
          </a:p>
          <a:p>
            <a:pPr marL="0" indent="0" algn="ctr" eaLnBrk="1" fontAlgn="auto" hangingPunct="1">
              <a:buNone/>
              <a:defRPr/>
            </a:pPr>
            <a:r>
              <a:rPr lang="en-GB" dirty="0">
                <a:ea typeface="+mn-ea"/>
                <a:cs typeface="+mn-cs"/>
              </a:rPr>
              <a:t>7</a:t>
            </a:r>
            <a:endParaRPr lang="en-GB" dirty="0" smtClean="0">
              <a:ea typeface="+mn-ea"/>
              <a:cs typeface="+mn-cs"/>
            </a:endParaRPr>
          </a:p>
          <a:p>
            <a:pPr algn="ctr" eaLnBrk="1" fontAlgn="auto" hangingPunct="1">
              <a:buFont typeface="+mj-lt"/>
              <a:buAutoNum type="arabicPeriod"/>
              <a:defRPr/>
            </a:pPr>
            <a:endParaRPr lang="en-GB" dirty="0" smtClean="0">
              <a:ea typeface="+mn-ea"/>
              <a:cs typeface="+mn-cs"/>
            </a:endParaRPr>
          </a:p>
          <a:p>
            <a:pPr algn="ctr" eaLnBrk="1" fontAlgn="auto" hangingPunct="1">
              <a:buFont typeface="+mj-lt"/>
              <a:buAutoNum type="arabicPeriod"/>
              <a:defRPr/>
            </a:pPr>
            <a:endParaRPr lang="en-GB" dirty="0" smtClean="0">
              <a:ea typeface="+mn-ea"/>
              <a:cs typeface="+mn-cs"/>
            </a:endParaRPr>
          </a:p>
          <a:p>
            <a:pPr algn="ctr" eaLnBrk="1" fontAlgn="auto" hangingPunct="1">
              <a:buFont typeface="+mj-lt"/>
              <a:buAutoNum type="arabicPeriod"/>
              <a:defRPr/>
            </a:pPr>
            <a:endParaRPr lang="en-GB" dirty="0" smtClean="0">
              <a:ea typeface="+mn-ea"/>
              <a:cs typeface="+mn-cs"/>
            </a:endParaRPr>
          </a:p>
          <a:p>
            <a:pPr eaLnBrk="1" fontAlgn="auto" hangingPunct="1">
              <a:buFont typeface="Wingdings 2" charset="2"/>
              <a:buAutoNum type="arabicPeriod"/>
              <a:defRPr/>
            </a:pPr>
            <a:endParaRPr lang="en-GB" dirty="0" smtClean="0">
              <a:ea typeface="+mn-ea"/>
              <a:cs typeface="+mn-cs"/>
            </a:endParaRPr>
          </a:p>
          <a:p>
            <a:pPr eaLnBrk="1" fontAlgn="auto" hangingPunct="1">
              <a:buFont typeface="Wingdings 2" charset="2"/>
              <a:buAutoNum type="arabicPeriod"/>
              <a:defRPr/>
            </a:pPr>
            <a:endParaRPr lang="en-GB" dirty="0">
              <a:ea typeface="+mn-ea"/>
              <a:cs typeface="+mn-cs"/>
            </a:endParaRPr>
          </a:p>
        </p:txBody>
      </p:sp>
      <p:sp>
        <p:nvSpPr>
          <p:cNvPr id="87044" name="TextBox 5"/>
          <p:cNvSpPr txBox="1">
            <a:spLocks noChangeArrowheads="1"/>
          </p:cNvSpPr>
          <p:nvPr/>
        </p:nvSpPr>
        <p:spPr bwMode="auto">
          <a:xfrm>
            <a:off x="7451725" y="6021388"/>
            <a:ext cx="1441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  <a:latin typeface="Verdana" charset="0"/>
              </a:rPr>
              <a:t>Click here!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244779"/>
            <a:ext cx="7257294" cy="41549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>
              <a:defRPr/>
            </a:pPr>
            <a:endParaRPr lang="en-GB" sz="3600" u="sng" dirty="0"/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√9 = </a:t>
            </a:r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√225 </a:t>
            </a:r>
            <a:r>
              <a:rPr lang="en-GB" sz="3600" dirty="0" smtClean="0"/>
              <a:t>=</a:t>
            </a:r>
            <a:endParaRPr lang="en-GB" sz="3600" dirty="0"/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√60 = </a:t>
            </a:r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√5 = </a:t>
            </a:r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√49 = </a:t>
            </a:r>
          </a:p>
          <a:p>
            <a:pPr algn="ctr">
              <a:defRPr/>
            </a:pPr>
            <a:endParaRPr lang="en-GB" sz="4800" u="sng" dirty="0"/>
          </a:p>
          <a:p>
            <a:pPr algn="ctr">
              <a:defRPr/>
            </a:pPr>
            <a:endParaRPr lang="en-GB" sz="3600" u="sng" dirty="0" smtClean="0"/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√27 = </a:t>
            </a:r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√21 = </a:t>
            </a:r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√1 = </a:t>
            </a:r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√25 </a:t>
            </a:r>
            <a:r>
              <a:rPr lang="en-GB" sz="3600" dirty="0" smtClean="0"/>
              <a:t>=</a:t>
            </a:r>
            <a:endParaRPr lang="en-GB" sz="3600" dirty="0"/>
          </a:p>
          <a:p>
            <a:pPr algn="ctr">
              <a:buFont typeface="Wingdings 2" charset="2"/>
              <a:buAutoNum type="arabicPeriod"/>
              <a:defRPr/>
            </a:pPr>
            <a:r>
              <a:rPr lang="en-GB" sz="3600" dirty="0"/>
              <a:t>√343 = </a:t>
            </a:r>
          </a:p>
        </p:txBody>
      </p:sp>
    </p:spTree>
    <p:extLst>
      <p:ext uri="{BB962C8B-B14F-4D97-AF65-F5344CB8AC3E}">
        <p14:creationId xmlns:p14="http://schemas.microsoft.com/office/powerpoint/2010/main" val="426644197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923608" cy="2916238"/>
          </a:xfrm>
        </p:spPr>
        <p:txBody>
          <a:bodyPr>
            <a:normAutofit/>
          </a:bodyPr>
          <a:lstStyle/>
          <a:p>
            <a:pPr marL="0" indent="0">
              <a:buClr>
                <a:srgbClr val="000000"/>
              </a:buClr>
              <a:buFont typeface="Wingdings" charset="0"/>
              <a:buNone/>
            </a:pPr>
            <a:r>
              <a:rPr lang="en-US" dirty="0">
                <a:solidFill>
                  <a:srgbClr val="000000"/>
                </a:solidFill>
              </a:rPr>
              <a:t>Radicands might also contain variables and powers of variables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Clr>
                <a:srgbClr val="000000"/>
              </a:buClr>
              <a:buFont typeface="Wingdings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Clr>
                <a:srgbClr val="000000"/>
              </a:buClr>
              <a:buFont typeface="Wingdings" charset="0"/>
              <a:buNone/>
            </a:pPr>
            <a:r>
              <a:rPr lang="en-US" dirty="0" smtClean="0">
                <a:solidFill>
                  <a:srgbClr val="000000"/>
                </a:solidFill>
              </a:rPr>
              <a:t>Another way that we can write roots?  Fractions!</a:t>
            </a:r>
          </a:p>
          <a:p>
            <a:pPr marL="0" indent="0">
              <a:buClr>
                <a:srgbClr val="000000"/>
              </a:buClr>
              <a:buFont typeface="Wingdings" charset="0"/>
              <a:buNone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					exponent / index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Clr>
                <a:srgbClr val="000000"/>
              </a:buClr>
              <a:buFont typeface="Wingdings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2421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01828"/>
              </p:ext>
            </p:extLst>
          </p:nvPr>
        </p:nvGraphicFramePr>
        <p:xfrm>
          <a:off x="1524000" y="5105400"/>
          <a:ext cx="12954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Equation" r:id="rId3" imgW="609480" imgH="253800" progId="Equation.3">
                  <p:embed/>
                </p:oleObj>
              </mc:Choice>
              <mc:Fallback>
                <p:oleObj name="Equation" r:id="rId3" imgW="6094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105400"/>
                        <a:ext cx="12954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21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229600" cy="6096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dirty="0"/>
              <a:t>Perfect Square Roots</a:t>
            </a:r>
          </a:p>
        </p:txBody>
      </p:sp>
      <p:sp>
        <p:nvSpPr>
          <p:cNvPr id="1242121" name="Text Box 9"/>
          <p:cNvSpPr txBox="1">
            <a:spLocks noChangeArrowheads="1"/>
          </p:cNvSpPr>
          <p:nvPr/>
        </p:nvSpPr>
        <p:spPr bwMode="auto">
          <a:xfrm>
            <a:off x="762000" y="4211638"/>
            <a:ext cx="1905000" cy="588962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</a:rPr>
              <a:t>Example</a:t>
            </a: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1071406"/>
              </p:ext>
            </p:extLst>
          </p:nvPr>
        </p:nvGraphicFramePr>
        <p:xfrm>
          <a:off x="4046538" y="5199063"/>
          <a:ext cx="242887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6538" y="5199063"/>
                        <a:ext cx="242887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946285"/>
              </p:ext>
            </p:extLst>
          </p:nvPr>
        </p:nvGraphicFramePr>
        <p:xfrm>
          <a:off x="2961867" y="4800600"/>
          <a:ext cx="2012614" cy="1027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Equation" r:id="rId7" imgW="596900" imgH="304800" progId="Equation.3">
                  <p:embed/>
                </p:oleObj>
              </mc:Choice>
              <mc:Fallback>
                <p:oleObj name="Equation" r:id="rId7" imgW="5969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61867" y="4800600"/>
                        <a:ext cx="2012614" cy="10277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354968"/>
              </p:ext>
            </p:extLst>
          </p:nvPr>
        </p:nvGraphicFramePr>
        <p:xfrm>
          <a:off x="5434814" y="5020449"/>
          <a:ext cx="1561771" cy="1256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name="Equation" r:id="rId9" imgW="254000" imgH="203200" progId="Equation.3">
                  <p:embed/>
                </p:oleObj>
              </mc:Choice>
              <mc:Fallback>
                <p:oleObj name="Equation" r:id="rId9" imgW="254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4814" y="5020449"/>
                        <a:ext cx="1561771" cy="12564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62886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2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2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4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2114" grpId="0" build="p" autoUpdateAnimBg="0"/>
      <p:bldP spid="12421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3094</TotalTime>
  <Words>520</Words>
  <Application>Microsoft Macintosh PowerPoint</Application>
  <PresentationFormat>On-screen Show (4:3)</PresentationFormat>
  <Paragraphs>119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Office Theme</vt:lpstr>
      <vt:lpstr>Equation</vt:lpstr>
      <vt:lpstr>Microsoft Drawing 1.01</vt:lpstr>
      <vt:lpstr>Microsoft Equation</vt:lpstr>
      <vt:lpstr>Square Roots &amp; Cube Roots</vt:lpstr>
      <vt:lpstr>Square and Cube Roots</vt:lpstr>
      <vt:lpstr>List of Square Roots</vt:lpstr>
      <vt:lpstr>List of Cube Roots</vt:lpstr>
      <vt:lpstr>Square and Cube Roots</vt:lpstr>
      <vt:lpstr>Perfect Squares</vt:lpstr>
      <vt:lpstr>Let’s Try some! If it is a decimal, round to the nearest hundredth!</vt:lpstr>
      <vt:lpstr>Answers</vt:lpstr>
      <vt:lpstr>Perfect Square Roots</vt:lpstr>
      <vt:lpstr>You try!</vt:lpstr>
      <vt:lpstr>PowerPoint Presentation</vt:lpstr>
      <vt:lpstr>PowerPoint Presentation</vt:lpstr>
      <vt:lpstr>You try!</vt:lpstr>
      <vt:lpstr>Homework</vt:lpstr>
      <vt:lpstr>PowerPoint Presentation</vt:lpstr>
      <vt:lpstr>PowerPoint Presentation</vt:lpstr>
      <vt:lpstr>PowerPoint Presentation</vt:lpstr>
      <vt:lpstr>PowerPoint Presentation</vt:lpstr>
      <vt:lpstr>Let’s Try Some!</vt:lpstr>
      <vt:lpstr>PowerPoint Presentation</vt:lpstr>
      <vt:lpstr>PowerPoint Presentation</vt:lpstr>
      <vt:lpstr>You try!</vt:lpstr>
      <vt:lpstr>Homework</vt:lpstr>
      <vt:lpstr>Getting Started…</vt:lpstr>
    </vt:vector>
  </TitlesOfParts>
  <Company>WHSD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Square Roots &amp; Cube Roots</dc:title>
  <dc:creator>Wayne  Highlands</dc:creator>
  <cp:lastModifiedBy>Wayne  Highlands</cp:lastModifiedBy>
  <cp:revision>19</cp:revision>
  <dcterms:created xsi:type="dcterms:W3CDTF">2016-01-11T17:00:43Z</dcterms:created>
  <dcterms:modified xsi:type="dcterms:W3CDTF">2016-01-19T16:10:33Z</dcterms:modified>
</cp:coreProperties>
</file>