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80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Relationship Id="rId2" Type="http://schemas.openxmlformats.org/officeDocument/2006/relationships/image" Target="../media/image4.wmf"/><Relationship Id="rId3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4" Type="http://schemas.openxmlformats.org/officeDocument/2006/relationships/image" Target="../media/image9.wmf"/><Relationship Id="rId1" Type="http://schemas.openxmlformats.org/officeDocument/2006/relationships/image" Target="../media/image6.wmf"/><Relationship Id="rId2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753E1-E21A-4170-9552-EAB872B36859}" type="datetimeFigureOut">
              <a:rPr lang="en-US" smtClean="0"/>
              <a:t>12/7/15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19894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19894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D2A17D-C845-435E-9332-824815647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187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B77B6-A11F-4D95-AE6C-3B563C7B398B}" type="datetimeFigureOut">
              <a:rPr lang="en-US" smtClean="0"/>
              <a:pPr/>
              <a:t>12/7/15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5C1013D-A0A1-4D78-A611-E97100A958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B77B6-A11F-4D95-AE6C-3B563C7B398B}" type="datetimeFigureOut">
              <a:rPr lang="en-US" smtClean="0"/>
              <a:pPr/>
              <a:t>12/7/15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1013D-A0A1-4D78-A611-E97100A95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5C1013D-A0A1-4D78-A611-E97100A958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B77B6-A11F-4D95-AE6C-3B563C7B398B}" type="datetimeFigureOut">
              <a:rPr lang="en-US" smtClean="0"/>
              <a:pPr/>
              <a:t>12/7/15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B77B6-A11F-4D95-AE6C-3B563C7B398B}" type="datetimeFigureOut">
              <a:rPr lang="en-US" smtClean="0"/>
              <a:pPr/>
              <a:t>12/7/15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5C1013D-A0A1-4D78-A611-E97100A958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B77B6-A11F-4D95-AE6C-3B563C7B398B}" type="datetimeFigureOut">
              <a:rPr lang="en-US" smtClean="0"/>
              <a:pPr/>
              <a:t>12/7/15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5C1013D-A0A1-4D78-A611-E97100A958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47B77B6-A11F-4D95-AE6C-3B563C7B398B}" type="datetimeFigureOut">
              <a:rPr lang="en-US" smtClean="0"/>
              <a:pPr/>
              <a:t>12/7/15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1013D-A0A1-4D78-A611-E97100A958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B77B6-A11F-4D95-AE6C-3B563C7B398B}" type="datetimeFigureOut">
              <a:rPr lang="en-US" smtClean="0"/>
              <a:pPr/>
              <a:t>12/7/15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5C1013D-A0A1-4D78-A611-E97100A958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B77B6-A11F-4D95-AE6C-3B563C7B398B}" type="datetimeFigureOut">
              <a:rPr lang="en-US" smtClean="0"/>
              <a:pPr/>
              <a:t>12/7/15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5C1013D-A0A1-4D78-A611-E97100A95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B77B6-A11F-4D95-AE6C-3B563C7B398B}" type="datetimeFigureOut">
              <a:rPr lang="en-US" smtClean="0"/>
              <a:pPr/>
              <a:t>12/7/15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C1013D-A0A1-4D78-A611-E97100A95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5C1013D-A0A1-4D78-A611-E97100A958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B77B6-A11F-4D95-AE6C-3B563C7B398B}" type="datetimeFigureOut">
              <a:rPr lang="en-US" smtClean="0"/>
              <a:pPr/>
              <a:t>12/7/15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5C1013D-A0A1-4D78-A611-E97100A958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47B77B6-A11F-4D95-AE6C-3B563C7B398B}" type="datetimeFigureOut">
              <a:rPr lang="en-US" smtClean="0"/>
              <a:pPr/>
              <a:t>12/7/15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47B77B6-A11F-4D95-AE6C-3B563C7B398B}" type="datetimeFigureOut">
              <a:rPr lang="en-US" smtClean="0"/>
              <a:pPr/>
              <a:t>12/7/15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5C1013D-A0A1-4D78-A611-E97100A958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4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5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7.wmf"/><Relationship Id="rId7" Type="http://schemas.openxmlformats.org/officeDocument/2006/relationships/oleObject" Target="../embeddings/oleObject6.bin"/><Relationship Id="rId8" Type="http://schemas.openxmlformats.org/officeDocument/2006/relationships/image" Target="../media/image8.wmf"/><Relationship Id="rId9" Type="http://schemas.openxmlformats.org/officeDocument/2006/relationships/oleObject" Target="../embeddings/oleObject7.bin"/><Relationship Id="rId10" Type="http://schemas.openxmlformats.org/officeDocument/2006/relationships/image" Target="../media/image9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+ 2x – 35</a:t>
            </a:r>
          </a:p>
          <a:p>
            <a:pPr>
              <a:buNone/>
            </a:pPr>
            <a:r>
              <a:rPr lang="en-US" dirty="0" smtClean="0"/>
              <a:t>(x      ) (         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On average, an adult human heart beats about 70 times per minute.  At this rate, how many times does a heart beat in a 365 day year?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5.5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Ratios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Defintions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Ratio: comparison of 2 quantities with the same type of units</a:t>
            </a:r>
          </a:p>
          <a:p>
            <a:endParaRPr lang="en-US" dirty="0"/>
          </a:p>
          <a:p>
            <a:r>
              <a:rPr lang="en-US" dirty="0" smtClean="0"/>
              <a:t>Tax rate: ratio of the tax amount to the selling price</a:t>
            </a:r>
          </a:p>
          <a:p>
            <a:r>
              <a:rPr lang="en-US" dirty="0" smtClean="0"/>
              <a:t>Discount rate: ratio of the discount to the original price.</a:t>
            </a:r>
          </a:p>
          <a:p>
            <a:endParaRPr lang="en-US" dirty="0"/>
          </a:p>
          <a:p>
            <a:r>
              <a:rPr lang="en-US" dirty="0" smtClean="0"/>
              <a:t>Part / whole!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Bob’s foot is exactly 1 foot long, while Julie’s is only 10 inches long.  What a ratio comparing Julie’s foot size to Bob’s.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3505200"/>
          <a:ext cx="4210050" cy="240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3" imgW="711000" imgH="406080" progId="Equation.3">
                  <p:embed/>
                </p:oleObj>
              </mc:Choice>
              <mc:Fallback>
                <p:oleObj name="Equation" r:id="rId3" imgW="711000" imgH="4060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505200"/>
                        <a:ext cx="4210050" cy="2405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648200" y="3657600"/>
          <a:ext cx="1277937" cy="240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5" imgW="215640" imgH="406080" progId="Equation.3">
                  <p:embed/>
                </p:oleObj>
              </mc:Choice>
              <mc:Fallback>
                <p:oleObj name="Equation" r:id="rId5" imgW="21564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3657600"/>
                        <a:ext cx="1277937" cy="2405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7654925" y="3733800"/>
          <a:ext cx="903288" cy="240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7" imgW="152280" imgH="406080" progId="Equation.3">
                  <p:embed/>
                </p:oleObj>
              </mc:Choice>
              <mc:Fallback>
                <p:oleObj name="Equation" r:id="rId7" imgW="152280" imgH="4060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54925" y="3733800"/>
                        <a:ext cx="903288" cy="2405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shirt that sells for $30 is on sale for $25.  The tax on the sale price is $1.93, so the total cost with tax is $26.93</a:t>
            </a:r>
          </a:p>
          <a:p>
            <a:r>
              <a:rPr lang="en-US" dirty="0" smtClean="0"/>
              <a:t>A. What is the discount rate?</a:t>
            </a:r>
          </a:p>
          <a:p>
            <a:endParaRPr lang="en-US" dirty="0"/>
          </a:p>
          <a:p>
            <a:r>
              <a:rPr lang="en-US" dirty="0" smtClean="0"/>
              <a:t>B. What is the tax rate?</a:t>
            </a:r>
          </a:p>
          <a:p>
            <a:endParaRPr lang="en-US" dirty="0"/>
          </a:p>
          <a:p>
            <a:r>
              <a:rPr lang="en-US" dirty="0" smtClean="0"/>
              <a:t>C. Including tax, how much would a customer save by buying a shirt on sale?</a:t>
            </a:r>
            <a:endParaRPr lang="en-US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953000" y="2514600"/>
          <a:ext cx="2236788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3" imgW="787320" imgH="406080" progId="Equation.3">
                  <p:embed/>
                </p:oleObj>
              </mc:Choice>
              <mc:Fallback>
                <p:oleObj name="Equation" r:id="rId3" imgW="787320" imgH="4060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514600"/>
                        <a:ext cx="2236788" cy="1155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572000" y="3733800"/>
          <a:ext cx="2346325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tion" r:id="rId5" imgW="825480" imgH="406080" progId="Equation.3">
                  <p:embed/>
                </p:oleObj>
              </mc:Choice>
              <mc:Fallback>
                <p:oleObj name="Equation" r:id="rId5" imgW="82548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733800"/>
                        <a:ext cx="2346325" cy="1155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638800" y="5334000"/>
          <a:ext cx="2851150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Equation" r:id="rId7" imgW="1002960" imgH="177480" progId="Equation.3">
                  <p:embed/>
                </p:oleObj>
              </mc:Choice>
              <mc:Fallback>
                <p:oleObj name="Equation" r:id="rId7" imgW="100296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5334000"/>
                        <a:ext cx="2851150" cy="506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1295400" y="5791200"/>
          <a:ext cx="4387587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9" imgW="1282680" imgH="177480" progId="Equation.3">
                  <p:embed/>
                </p:oleObj>
              </mc:Choice>
              <mc:Fallback>
                <p:oleObj name="Equation" r:id="rId9" imgW="128268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791200"/>
                        <a:ext cx="4387587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your mother’s punch recipe, she recommends that you use 2 parts cream soda to 3 parts pineapple-orange juice.  How much of each ingredient will you need if you wish to make 15 cups of punch?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For each cup, you need 2/5 cream soda and 3/5 </a:t>
            </a:r>
            <a:r>
              <a:rPr lang="en-US" dirty="0" err="1" smtClean="0"/>
              <a:t>pineap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For 5 cups, you need 2 cream soda and 3 pineapple</a:t>
            </a:r>
          </a:p>
          <a:p>
            <a:pPr>
              <a:buNone/>
            </a:pPr>
            <a:r>
              <a:rPr lang="en-US" dirty="0" smtClean="0"/>
              <a:t>For 15 cups, you need 6 cream soda and 9 pineapple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During the first two quizzes of the semester, Ali got score of 6 and 4 out of 10.  On how many quizzes will Ali have to earn a 9 to bring her average up to an 8.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6 + 4 + 9p</a:t>
            </a:r>
          </a:p>
          <a:p>
            <a:pPr>
              <a:buNone/>
            </a:pPr>
            <a:r>
              <a:rPr lang="en-US" dirty="0" smtClean="0"/>
              <a:t>_______ = 8</a:t>
            </a:r>
          </a:p>
          <a:p>
            <a:pPr>
              <a:buNone/>
            </a:pPr>
            <a:r>
              <a:rPr lang="en-US" dirty="0" smtClean="0"/>
              <a:t>2 + p </a:t>
            </a:r>
          </a:p>
          <a:p>
            <a:pPr>
              <a:buNone/>
            </a:pPr>
            <a:r>
              <a:rPr lang="en-US" dirty="0" smtClean="0"/>
              <a:t>8(2 + p) = 6 + 4 + 9p</a:t>
            </a:r>
          </a:p>
          <a:p>
            <a:pPr>
              <a:buNone/>
            </a:pPr>
            <a:r>
              <a:rPr lang="en-US" dirty="0" smtClean="0"/>
              <a:t>16 + 8p = 10 + 9p</a:t>
            </a:r>
          </a:p>
          <a:p>
            <a:pPr>
              <a:buNone/>
            </a:pPr>
            <a:r>
              <a:rPr lang="en-US" dirty="0" smtClean="0"/>
              <a:t>6 = p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5.5 Lesson Master 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115</TotalTime>
  <Words>350</Words>
  <Application>Microsoft Macintosh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Civic</vt:lpstr>
      <vt:lpstr>Equation</vt:lpstr>
      <vt:lpstr>Warm-Ups:</vt:lpstr>
      <vt:lpstr>Ratios</vt:lpstr>
      <vt:lpstr>Defintions</vt:lpstr>
      <vt:lpstr> Example 1</vt:lpstr>
      <vt:lpstr>Example 2</vt:lpstr>
      <vt:lpstr>Example 3</vt:lpstr>
      <vt:lpstr>Example 4</vt:lpstr>
      <vt:lpstr>Homework</vt:lpstr>
    </vt:vector>
  </TitlesOfParts>
  <Company>Wayne Highlands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Ratios</dc:title>
  <dc:creator>Laura Helbing</dc:creator>
  <cp:lastModifiedBy>Wayne  Highlands</cp:lastModifiedBy>
  <cp:revision>4</cp:revision>
  <cp:lastPrinted>2015-12-07T14:26:35Z</cp:lastPrinted>
  <dcterms:created xsi:type="dcterms:W3CDTF">2012-12-11T15:44:21Z</dcterms:created>
  <dcterms:modified xsi:type="dcterms:W3CDTF">2015-12-07T16:08:31Z</dcterms:modified>
</cp:coreProperties>
</file>