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8" r:id="rId3"/>
    <p:sldId id="260" r:id="rId4"/>
    <p:sldId id="259" r:id="rId5"/>
    <p:sldId id="264" r:id="rId6"/>
    <p:sldId id="266" r:id="rId7"/>
    <p:sldId id="265" r:id="rId8"/>
    <p:sldId id="262" r:id="rId9"/>
  </p:sldIdLst>
  <p:sldSz cx="9144000" cy="6858000" type="screen4x3"/>
  <p:notesSz cx="6858000" cy="91805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EE2C"/>
    <a:srgbClr val="DD02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3.wmf"/><Relationship Id="rId3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14.wmf"/><Relationship Id="rId1" Type="http://schemas.openxmlformats.org/officeDocument/2006/relationships/image" Target="../media/image11.wmf"/><Relationship Id="rId2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Relationship Id="rId2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87E1C-39B0-4BB0-BCD2-6355F13C448B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9E99F-CAD3-4A0C-A8C5-ACA54B51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43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C4721-8067-4670-A622-31CDAB4D356A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A2A22-E6FB-47B3-9F71-14CD1721E7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05482-9AE7-4B53-AFCC-6D194FA4DA8E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39B52-363B-4D48-9C53-0F530B0017F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C20D-ECD8-4A47-A73B-48A1D9CC46A4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0C985-6B0C-4DF3-8558-89D8044E5AC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BADD8-47DF-4EB9-AAD0-3F641E485D24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E714E-17C6-4574-85B4-D41369F01E6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F195B-BD6C-463B-8CDF-AB8C1176E9A9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5DB3C-6B3B-474C-B12E-A00DEC97BB4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338F5-FAEA-4B55-9ABF-54E11E09111A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A7E0-73D5-475B-839B-1E4F812CDD1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01DD3-4010-466D-B43E-C9887DD47CE7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30B0F-4083-4C84-B6D1-5CE1259564D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A7B3D-D5F2-4C04-B042-189E9B1A1192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EDACB-FFCF-427C-83DD-D163FF1AE74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D5B9E-A517-469E-9D3C-A84818EE5D14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DE09-7E22-427F-87AD-E08EBA780F4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46DAA-440B-46C0-8654-607423910096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06886-2F01-411B-989C-A2C8A9E8C89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51050-0FCB-4F59-83F3-960A4F8DA5DE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97509-F730-45A1-8164-91B7F2F2C4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0D98D5-74FB-4E65-987C-0C158755D6BC}" type="datetimeFigureOut">
              <a:rPr lang="fr-FR"/>
              <a:pPr>
                <a:defRPr/>
              </a:pPr>
              <a:t>11/23/15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2AF299-E7CC-4C8B-9744-5F814971BCF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3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4.wmf"/><Relationship Id="rId10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4.bin"/><Relationship Id="rId5" Type="http://schemas.openxmlformats.org/officeDocument/2006/relationships/image" Target="../media/image7.w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6.bin"/><Relationship Id="rId5" Type="http://schemas.openxmlformats.org/officeDocument/2006/relationships/image" Target="../media/image9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10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8.bin"/><Relationship Id="rId5" Type="http://schemas.openxmlformats.org/officeDocument/2006/relationships/image" Target="../media/image11.w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12.w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13.wmf"/><Relationship Id="rId10" Type="http://schemas.openxmlformats.org/officeDocument/2006/relationships/oleObject" Target="../embeddings/oleObject11.bin"/><Relationship Id="rId11" Type="http://schemas.openxmlformats.org/officeDocument/2006/relationships/image" Target="../media/image14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12.bin"/><Relationship Id="rId5" Type="http://schemas.openxmlformats.org/officeDocument/2006/relationships/image" Target="../media/image15.wmf"/><Relationship Id="rId6" Type="http://schemas.openxmlformats.org/officeDocument/2006/relationships/oleObject" Target="../embeddings/oleObject13.bin"/><Relationship Id="rId7" Type="http://schemas.openxmlformats.org/officeDocument/2006/relationships/image" Target="../media/image16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14.bin"/><Relationship Id="rId5" Type="http://schemas.openxmlformats.org/officeDocument/2006/relationships/image" Target="../media/image17.wmf"/><Relationship Id="rId6" Type="http://schemas.openxmlformats.org/officeDocument/2006/relationships/oleObject" Target="../embeddings/oleObject15.bin"/><Relationship Id="rId7" Type="http://schemas.openxmlformats.org/officeDocument/2006/relationships/image" Target="../media/image18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1143000" y="3273425"/>
            <a:ext cx="6958013" cy="941388"/>
          </a:xfrm>
        </p:spPr>
        <p:txBody>
          <a:bodyPr/>
          <a:lstStyle/>
          <a:p>
            <a:pPr algn="l"/>
            <a:r>
              <a:rPr lang="fr-CA" dirty="0" smtClean="0">
                <a:solidFill>
                  <a:schemeClr val="bg1"/>
                </a:solidFill>
              </a:rPr>
              <a:t>Multiplication of </a:t>
            </a:r>
            <a:r>
              <a:rPr lang="fr-CA" dirty="0" err="1" smtClean="0">
                <a:solidFill>
                  <a:schemeClr val="bg1"/>
                </a:solidFill>
              </a:rPr>
              <a:t>Algebraic</a:t>
            </a:r>
            <a:r>
              <a:rPr lang="fr-CA" dirty="0" smtClean="0">
                <a:solidFill>
                  <a:schemeClr val="bg1"/>
                </a:solidFill>
              </a:rPr>
              <a:t> Fractions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752600" y="228600"/>
            <a:ext cx="6343650" cy="542925"/>
          </a:xfrm>
        </p:spPr>
        <p:txBody>
          <a:bodyPr/>
          <a:lstStyle/>
          <a:p>
            <a:pPr algn="l"/>
            <a:r>
              <a:rPr lang="fr-CA" sz="2800" dirty="0" smtClean="0">
                <a:solidFill>
                  <a:schemeClr val="bg1"/>
                </a:solidFill>
              </a:rPr>
              <a:t>Section 5.1</a:t>
            </a:r>
            <a:endParaRPr lang="fr-FR" sz="2800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1334869"/>
            <a:ext cx="54681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Objective:   Multiply and simplify algebraic fractions.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smtClean="0">
                <a:solidFill>
                  <a:schemeClr val="bg1"/>
                </a:solidFill>
              </a:rPr>
              <a:t>Warm-</a:t>
            </a:r>
            <a:r>
              <a:rPr lang="fr-CA" dirty="0" err="1" smtClean="0">
                <a:solidFill>
                  <a:schemeClr val="bg1"/>
                </a:solidFill>
              </a:rPr>
              <a:t>Ups</a:t>
            </a:r>
            <a:r>
              <a:rPr lang="fr-CA" dirty="0" smtClean="0">
                <a:solidFill>
                  <a:schemeClr val="bg1"/>
                </a:solidFill>
              </a:rPr>
              <a:t>: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685800"/>
            <a:ext cx="5562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320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the multiplication.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Give the product as a fraction and verify your answer using decimals.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Verify the product by using the areas of rectangles.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Write three fractions equal to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648200" y="1219200"/>
          <a:ext cx="1155700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4" imgW="330120" imgH="406080" progId="Equation.3">
                  <p:embed/>
                </p:oleObj>
              </mc:Choice>
              <mc:Fallback>
                <p:oleObj name="Equation" r:id="rId4" imgW="330120" imgH="4060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219200"/>
                        <a:ext cx="1155700" cy="142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5334000" y="4495800"/>
          <a:ext cx="533400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6" imgW="152280" imgH="406080" progId="Equation.3">
                  <p:embed/>
                </p:oleObj>
              </mc:Choice>
              <mc:Fallback>
                <p:oleObj name="Equation" r:id="rId6" imgW="152280" imgH="4060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495800"/>
                        <a:ext cx="533400" cy="142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1447800" y="5435600"/>
          <a:ext cx="533400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8" imgW="152280" imgH="406080" progId="Equation.3">
                  <p:embed/>
                </p:oleObj>
              </mc:Choice>
              <mc:Fallback>
                <p:oleObj name="Equation" r:id="rId8" imgW="152280" imgH="4060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435600"/>
                        <a:ext cx="533400" cy="142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0"/>
          <a:srcRect l="76875" t="49000" r="10625" b="30000"/>
          <a:stretch>
            <a:fillRect/>
          </a:stretch>
        </p:blipFill>
        <p:spPr bwMode="auto">
          <a:xfrm>
            <a:off x="5943600" y="1828800"/>
            <a:ext cx="2743200" cy="288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Definitions: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Multiplying fractions: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the last example: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048000" y="2133600"/>
          <a:ext cx="2101850" cy="1222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Equation" r:id="rId4" imgW="698400" imgH="406080" progId="Equation.3">
                  <p:embed/>
                </p:oleObj>
              </mc:Choice>
              <mc:Fallback>
                <p:oleObj name="Equation" r:id="rId4" imgW="698400" imgH="4060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2133600"/>
                        <a:ext cx="2101850" cy="12228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2836863" y="4648200"/>
          <a:ext cx="2981325" cy="122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Equation" r:id="rId6" imgW="990360" imgH="406080" progId="Equation.3">
                  <p:embed/>
                </p:oleObj>
              </mc:Choice>
              <mc:Fallback>
                <p:oleObj name="Equation" r:id="rId6" imgW="990360" imgH="4060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6863" y="4648200"/>
                        <a:ext cx="2981325" cy="1222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Example</a:t>
            </a:r>
            <a:r>
              <a:rPr lang="fr-CA" dirty="0" smtClean="0">
                <a:solidFill>
                  <a:schemeClr val="bg1"/>
                </a:solidFill>
              </a:rPr>
              <a:t> 1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 Multiply </a:t>
            </a:r>
            <a:endParaRPr lang="en-US" b="1" i="1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905000" y="3048000"/>
          <a:ext cx="2286000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Equation" r:id="rId4" imgW="457200" imgH="406080" progId="Equation.3">
                  <p:embed/>
                </p:oleObj>
              </mc:Choice>
              <mc:Fallback>
                <p:oleObj name="Equation" r:id="rId4" imgW="457200" imgH="4060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048000"/>
                        <a:ext cx="2286000" cy="203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5448300" y="3200400"/>
          <a:ext cx="1143000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Equation" r:id="rId6" imgW="228600" imgH="406080" progId="Equation.3">
                  <p:embed/>
                </p:oleObj>
              </mc:Choice>
              <mc:Fallback>
                <p:oleObj name="Equation" r:id="rId6" imgW="228600" imgH="4060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0" y="3200400"/>
                        <a:ext cx="1143000" cy="203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Example</a:t>
            </a:r>
            <a:r>
              <a:rPr lang="fr-CA" dirty="0" smtClean="0">
                <a:solidFill>
                  <a:schemeClr val="bg1"/>
                </a:solidFill>
              </a:rPr>
              <a:t> 2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Show that each of the following expressions equals </a:t>
            </a:r>
            <a:r>
              <a:rPr lang="en-US" b="1" i="1" dirty="0" smtClean="0"/>
              <a:t> </a:t>
            </a:r>
          </a:p>
          <a:p>
            <a:endParaRPr lang="en-US" b="1" dirty="0" smtClean="0"/>
          </a:p>
          <a:p>
            <a:r>
              <a:rPr lang="en-US" b="1" dirty="0" smtClean="0"/>
              <a:t>a. </a:t>
            </a:r>
          </a:p>
          <a:p>
            <a:endParaRPr lang="en-US" b="1" i="1" dirty="0" smtClean="0"/>
          </a:p>
          <a:p>
            <a:r>
              <a:rPr lang="en-US" b="1" dirty="0" smtClean="0"/>
              <a:t>b. </a:t>
            </a:r>
          </a:p>
          <a:p>
            <a:endParaRPr lang="en-US" b="1" i="1" dirty="0" smtClean="0"/>
          </a:p>
          <a:p>
            <a:r>
              <a:rPr lang="en-US" b="1" i="1" dirty="0" smtClean="0"/>
              <a:t>C.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133600" y="1905000"/>
          <a:ext cx="1003300" cy="1433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Equation" r:id="rId4" imgW="177480" imgH="253800" progId="Equation.3">
                  <p:embed/>
                </p:oleObj>
              </mc:Choice>
              <mc:Fallback>
                <p:oleObj name="Equation" r:id="rId4" imgW="17748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905000"/>
                        <a:ext cx="1003300" cy="14332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219200" y="2971800"/>
          <a:ext cx="359938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Equation" r:id="rId6" imgW="1066680" imgH="406080" progId="Equation.3">
                  <p:embed/>
                </p:oleObj>
              </mc:Choice>
              <mc:Fallback>
                <p:oleObj name="Equation" r:id="rId6" imgW="1066680" imgH="4060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971800"/>
                        <a:ext cx="3599383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1219200" y="4191000"/>
          <a:ext cx="432752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Equation" r:id="rId8" imgW="1282680" imgH="406080" progId="Equation.3">
                  <p:embed/>
                </p:oleObj>
              </mc:Choice>
              <mc:Fallback>
                <p:oleObj name="Equation" r:id="rId8" imgW="1282680" imgH="4060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191000"/>
                        <a:ext cx="4327525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1476375" y="5486400"/>
          <a:ext cx="381317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Equation" r:id="rId10" imgW="1130040" imgH="406080" progId="Equation.3">
                  <p:embed/>
                </p:oleObj>
              </mc:Choice>
              <mc:Fallback>
                <p:oleObj name="Equation" r:id="rId10" imgW="1130040" imgH="4060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5486400"/>
                        <a:ext cx="3813175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2057400" y="3124200"/>
            <a:ext cx="14478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5200" y="3048000"/>
            <a:ext cx="14478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14600" y="4267200"/>
            <a:ext cx="18288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91000" y="4267200"/>
            <a:ext cx="18288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514600" y="5562600"/>
            <a:ext cx="18288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038600" y="5562600"/>
            <a:ext cx="18288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Example</a:t>
            </a:r>
            <a:r>
              <a:rPr lang="fr-CA" dirty="0" smtClean="0">
                <a:solidFill>
                  <a:schemeClr val="bg1"/>
                </a:solidFill>
              </a:rPr>
              <a:t> 3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Simplify</a:t>
            </a:r>
          </a:p>
          <a:p>
            <a:pPr>
              <a:buNone/>
            </a:pPr>
            <a:endParaRPr lang="en-US" dirty="0" smtClean="0">
              <a:solidFill>
                <a:srgbClr val="DD0205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05000" y="2514600"/>
          <a:ext cx="3276600" cy="2912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Equation" r:id="rId4" imgW="457200" imgH="406080" progId="Equation.3">
                  <p:embed/>
                </p:oleObj>
              </mc:Choice>
              <mc:Fallback>
                <p:oleObj name="Equation" r:id="rId4" imgW="45720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514600"/>
                        <a:ext cx="3276600" cy="29125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2133600" y="2895600"/>
            <a:ext cx="1600200" cy="762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H="1">
            <a:off x="2857500" y="4457700"/>
            <a:ext cx="762000" cy="6858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47800" y="289560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12</a:t>
            </a:r>
            <a:endParaRPr lang="en-US" sz="4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09800" y="47244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1</a:t>
            </a:r>
            <a:endParaRPr lang="en-US" sz="4800" b="1" dirty="0"/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3848100" y="3238500"/>
            <a:ext cx="457200" cy="381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3619500" y="4762500"/>
            <a:ext cx="457200" cy="381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5651500" y="2667000"/>
          <a:ext cx="2184400" cy="291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0" name="Equation" r:id="rId6" imgW="304560" imgH="406080" progId="Equation.3">
                  <p:embed/>
                </p:oleObj>
              </mc:Choice>
              <mc:Fallback>
                <p:oleObj name="Equation" r:id="rId6" imgW="30456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2667000"/>
                        <a:ext cx="2184400" cy="291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Example</a:t>
            </a:r>
            <a:r>
              <a:rPr lang="fr-CA" dirty="0" smtClean="0">
                <a:solidFill>
                  <a:schemeClr val="bg1"/>
                </a:solidFill>
              </a:rPr>
              <a:t> 4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r>
              <a:rPr lang="en-US" dirty="0" smtClean="0">
                <a:solidFill>
                  <a:srgbClr val="DD0205"/>
                </a:solidFill>
              </a:rPr>
              <a:t>Assume x ≠ 0 and y ≠ 0. Multiply </a:t>
            </a: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609600" y="2895600"/>
          <a:ext cx="4733925" cy="318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7" name="Equation" r:id="rId4" imgW="660240" imgH="444240" progId="Equation.3">
                  <p:embed/>
                </p:oleObj>
              </mc:Choice>
              <mc:Fallback>
                <p:oleObj name="Equation" r:id="rId4" imgW="66024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895600"/>
                        <a:ext cx="4733925" cy="318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Connector 8"/>
          <p:cNvCxnSpPr/>
          <p:nvPr/>
        </p:nvCxnSpPr>
        <p:spPr>
          <a:xfrm flipV="1">
            <a:off x="3962400" y="4800600"/>
            <a:ext cx="990600" cy="838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29200" y="48768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x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34290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1</a:t>
            </a:r>
            <a:endParaRPr lang="en-US" sz="48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962400" y="3505200"/>
            <a:ext cx="990600" cy="838200"/>
          </a:xfrm>
          <a:prstGeom prst="line">
            <a:avLst/>
          </a:prstGeom>
          <a:ln w="76200">
            <a:solidFill>
              <a:srgbClr val="18E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752600" y="5029200"/>
            <a:ext cx="990600" cy="838200"/>
          </a:xfrm>
          <a:prstGeom prst="line">
            <a:avLst/>
          </a:prstGeom>
          <a:ln w="76200">
            <a:solidFill>
              <a:srgbClr val="18E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24400" y="35814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18EE2C"/>
                </a:solidFill>
              </a:rPr>
              <a:t>1</a:t>
            </a:r>
            <a:endParaRPr lang="en-US" sz="4800" b="1" dirty="0">
              <a:solidFill>
                <a:srgbClr val="18EE2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8400" y="52578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18EE2C"/>
                </a:solidFill>
              </a:rPr>
              <a:t>1</a:t>
            </a:r>
            <a:endParaRPr lang="en-US" sz="4800" b="1" dirty="0">
              <a:solidFill>
                <a:srgbClr val="18EE2C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524000" y="3276600"/>
            <a:ext cx="990600" cy="838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429000" y="3200400"/>
            <a:ext cx="990600" cy="838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914400" y="4800600"/>
            <a:ext cx="990600" cy="838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29000" y="26670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B0F0"/>
                </a:solidFill>
              </a:rPr>
              <a:t>1</a:t>
            </a:r>
            <a:endParaRPr lang="en-US" sz="4800" b="1" dirty="0">
              <a:solidFill>
                <a:srgbClr val="00B0F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48006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B0F0"/>
                </a:solidFill>
              </a:rPr>
              <a:t>5</a:t>
            </a:r>
            <a:endParaRPr lang="en-US" sz="4800" b="1" dirty="0">
              <a:solidFill>
                <a:srgbClr val="00B0F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3276600" y="4800600"/>
            <a:ext cx="990600" cy="8382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85800" y="3276600"/>
            <a:ext cx="990600" cy="8382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71800" y="46482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1</a:t>
            </a:r>
            <a:endParaRPr lang="en-US" sz="4800" b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400" y="28194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2</a:t>
            </a:r>
            <a:endParaRPr lang="en-US" sz="4800" b="1" dirty="0">
              <a:solidFill>
                <a:srgbClr val="7030A0"/>
              </a:solidFill>
            </a:endParaRPr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6142038" y="3032125"/>
          <a:ext cx="2640012" cy="291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Equation" r:id="rId6" imgW="368280" imgH="406080" progId="Equation.3">
                  <p:embed/>
                </p:oleObj>
              </mc:Choice>
              <mc:Fallback>
                <p:oleObj name="Equation" r:id="rId6" imgW="3682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2038" y="3032125"/>
                        <a:ext cx="2640012" cy="291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6781800" y="3048000"/>
            <a:ext cx="2057400" cy="3200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  <p:bldP spid="19" grpId="0"/>
      <p:bldP spid="20" grpId="0"/>
      <p:bldP spid="23" grpId="0"/>
      <p:bldP spid="24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Homework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4525962"/>
          </a:xfrm>
        </p:spPr>
        <p:txBody>
          <a:bodyPr/>
          <a:lstStyle/>
          <a:p>
            <a:pPr algn="ctr">
              <a:buNone/>
            </a:pPr>
            <a:r>
              <a:rPr lang="en-US" sz="11500" b="1" dirty="0" smtClean="0">
                <a:solidFill>
                  <a:srgbClr val="DD0205"/>
                </a:solidFill>
              </a:rPr>
              <a:t>LM 5.1A odds</a:t>
            </a:r>
          </a:p>
          <a:p>
            <a:pPr algn="ctr">
              <a:buNone/>
            </a:pPr>
            <a:r>
              <a:rPr lang="en-US" sz="11500" b="1" dirty="0" smtClean="0">
                <a:solidFill>
                  <a:srgbClr val="DD0205"/>
                </a:solidFill>
              </a:rPr>
              <a:t>5.1</a:t>
            </a:r>
            <a:r>
              <a:rPr lang="en-US" sz="11500" b="1" smtClean="0">
                <a:solidFill>
                  <a:srgbClr val="DD0205"/>
                </a:solidFill>
              </a:rPr>
              <a:t>: </a:t>
            </a:r>
            <a:r>
              <a:rPr lang="en-US" sz="11500" b="1" smtClean="0">
                <a:solidFill>
                  <a:srgbClr val="DD0205"/>
                </a:solidFill>
              </a:rPr>
              <a:t>review</a:t>
            </a:r>
            <a:endParaRPr lang="en-US" sz="11500" b="1" dirty="0" smtClean="0">
              <a:solidFill>
                <a:srgbClr val="DD0205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54</Template>
  <TotalTime>273</TotalTime>
  <Words>119</Words>
  <Application>Microsoft Macintosh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54</vt:lpstr>
      <vt:lpstr>Equation</vt:lpstr>
      <vt:lpstr>Multiplication of Algebraic Fractions</vt:lpstr>
      <vt:lpstr>Warm-Ups:</vt:lpstr>
      <vt:lpstr>PowerPoint Presentation</vt:lpstr>
      <vt:lpstr>Example 1</vt:lpstr>
      <vt:lpstr>Example 2</vt:lpstr>
      <vt:lpstr>Example 3</vt:lpstr>
      <vt:lpstr>Example 4</vt:lpstr>
      <vt:lpstr>Homework</vt:lpstr>
    </vt:vector>
  </TitlesOfParts>
  <Company>Wayne Highlands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Equations with Algebraic Fractions</dc:title>
  <dc:creator>Kevin Lockwood</dc:creator>
  <cp:lastModifiedBy>Wayne  Highlands</cp:lastModifiedBy>
  <cp:revision>7</cp:revision>
  <dcterms:created xsi:type="dcterms:W3CDTF">2010-12-19T20:50:27Z</dcterms:created>
  <dcterms:modified xsi:type="dcterms:W3CDTF">2015-11-23T13:00:11Z</dcterms:modified>
</cp:coreProperties>
</file>