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9"/>
  </p:handoutMasterIdLst>
  <p:sldIdLst>
    <p:sldId id="256" r:id="rId2"/>
    <p:sldId id="258" r:id="rId3"/>
    <p:sldId id="259" r:id="rId4"/>
    <p:sldId id="257" r:id="rId5"/>
    <p:sldId id="260" r:id="rId6"/>
    <p:sldId id="261" r:id="rId7"/>
    <p:sldId id="262" r:id="rId8"/>
  </p:sldIdLst>
  <p:sldSz cx="9144000" cy="6858000" type="screen4x3"/>
  <p:notesSz cx="6858000" cy="9180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0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9026"/>
          </a:xfrm>
          <a:prstGeom prst="rect">
            <a:avLst/>
          </a:prstGeom>
        </p:spPr>
        <p:txBody>
          <a:bodyPr vert="horz" lIns="91440" tIns="45720" rIns="91440" bIns="45720" rtlCol="0"/>
          <a:lstStyle>
            <a:lvl1pPr algn="r">
              <a:defRPr sz="1200"/>
            </a:lvl1pPr>
          </a:lstStyle>
          <a:p>
            <a:fld id="{7F90BE01-C6F2-4E70-BDE3-437937AECE80}" type="datetimeFigureOut">
              <a:rPr lang="en-US" smtClean="0"/>
              <a:t>12/4/2013</a:t>
            </a:fld>
            <a:endParaRPr lang="en-US"/>
          </a:p>
        </p:txBody>
      </p:sp>
      <p:sp>
        <p:nvSpPr>
          <p:cNvPr id="4" name="Footer Placeholder 3"/>
          <p:cNvSpPr>
            <a:spLocks noGrp="1"/>
          </p:cNvSpPr>
          <p:nvPr>
            <p:ph type="ftr" sz="quarter" idx="2"/>
          </p:nvPr>
        </p:nvSpPr>
        <p:spPr>
          <a:xfrm>
            <a:off x="0" y="8719894"/>
            <a:ext cx="2971800" cy="45902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19894"/>
            <a:ext cx="2971800" cy="459026"/>
          </a:xfrm>
          <a:prstGeom prst="rect">
            <a:avLst/>
          </a:prstGeom>
        </p:spPr>
        <p:txBody>
          <a:bodyPr vert="horz" lIns="91440" tIns="45720" rIns="91440" bIns="45720" rtlCol="0" anchor="b"/>
          <a:lstStyle>
            <a:lvl1pPr algn="r">
              <a:defRPr sz="1200"/>
            </a:lvl1pPr>
          </a:lstStyle>
          <a:p>
            <a:fld id="{73305234-612B-4B1D-965B-158DE8AB87CD}"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20A6602-0965-49A5-9A6E-D92F223AFF8D}" type="datetimeFigureOut">
              <a:rPr lang="en-US" smtClean="0"/>
              <a:pPr/>
              <a:t>12/4/2013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C9B7A3C-E426-4E84-BBCD-15DF74D73CAD}"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0A6602-0965-49A5-9A6E-D92F223AFF8D}"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B7A3C-E426-4E84-BBCD-15DF74D73C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0A6602-0965-49A5-9A6E-D92F223AFF8D}"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B7A3C-E426-4E84-BBCD-15DF74D73CA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20A6602-0965-49A5-9A6E-D92F223AFF8D}"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B7A3C-E426-4E84-BBCD-15DF74D73CAD}"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20A6602-0965-49A5-9A6E-D92F223AFF8D}" type="datetimeFigureOut">
              <a:rPr lang="en-US" smtClean="0"/>
              <a:pPr/>
              <a:t>12/4/2013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C9B7A3C-E426-4E84-BBCD-15DF74D73CA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20A6602-0965-49A5-9A6E-D92F223AFF8D}" type="datetimeFigureOut">
              <a:rPr lang="en-US" smtClean="0"/>
              <a:pPr/>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B7A3C-E426-4E84-BBCD-15DF74D73CAD}"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20A6602-0965-49A5-9A6E-D92F223AFF8D}" type="datetimeFigureOut">
              <a:rPr lang="en-US" smtClean="0"/>
              <a:pPr/>
              <a:t>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9B7A3C-E426-4E84-BBCD-15DF74D73CAD}"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20A6602-0965-49A5-9A6E-D92F223AFF8D}" type="datetimeFigureOut">
              <a:rPr lang="en-US" smtClean="0"/>
              <a:pPr/>
              <a:t>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9B7A3C-E426-4E84-BBCD-15DF74D73C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A6602-0965-49A5-9A6E-D92F223AFF8D}" type="datetimeFigureOut">
              <a:rPr lang="en-US" smtClean="0"/>
              <a:pPr/>
              <a:t>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9B7A3C-E426-4E84-BBCD-15DF74D73C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20A6602-0965-49A5-9A6E-D92F223AFF8D}" type="datetimeFigureOut">
              <a:rPr lang="en-US" smtClean="0"/>
              <a:pPr/>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B7A3C-E426-4E84-BBCD-15DF74D73CAD}"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20A6602-0965-49A5-9A6E-D92F223AFF8D}" type="datetimeFigureOut">
              <a:rPr lang="en-US" smtClean="0"/>
              <a:pPr/>
              <a:t>12/4/2013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7C9B7A3C-E426-4E84-BBCD-15DF74D73CAD}"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20A6602-0965-49A5-9A6E-D92F223AFF8D}" type="datetimeFigureOut">
              <a:rPr lang="en-US" smtClean="0"/>
              <a:pPr/>
              <a:t>12/4/2013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C9B7A3C-E426-4E84-BBCD-15DF74D73C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Goal:</a:t>
            </a:r>
            <a:endParaRPr lang="en-US" dirty="0"/>
          </a:p>
          <a:p>
            <a:r>
              <a:rPr lang="en-US" dirty="0" smtClean="0"/>
              <a:t> </a:t>
            </a:r>
            <a:r>
              <a:rPr lang="en-US" dirty="0"/>
              <a:t>Apply the rules for multiplying and dividing fractions to rate situations. </a:t>
            </a:r>
          </a:p>
        </p:txBody>
      </p:sp>
      <p:sp>
        <p:nvSpPr>
          <p:cNvPr id="2" name="Title 1"/>
          <p:cNvSpPr>
            <a:spLocks noGrp="1"/>
          </p:cNvSpPr>
          <p:nvPr>
            <p:ph type="ctrTitle"/>
          </p:nvPr>
        </p:nvSpPr>
        <p:spPr/>
        <p:txBody>
          <a:bodyPr/>
          <a:lstStyle/>
          <a:p>
            <a:r>
              <a:rPr lang="en-US" dirty="0" smtClean="0"/>
              <a:t>Multiplying Rates</a:t>
            </a:r>
            <a:br>
              <a:rPr lang="en-US" dirty="0" smtClean="0"/>
            </a:br>
            <a:r>
              <a:rPr lang="en-US" dirty="0" smtClean="0"/>
              <a:t>Section 5.4</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1143000"/>
          </a:xfrm>
        </p:spPr>
        <p:txBody>
          <a:bodyPr/>
          <a:lstStyle/>
          <a:p>
            <a:r>
              <a:rPr lang="en-US" dirty="0" smtClean="0"/>
              <a:t>Warm-Ups:</a:t>
            </a:r>
            <a:endParaRPr lang="en-US" dirty="0"/>
          </a:p>
        </p:txBody>
      </p:sp>
      <p:sp>
        <p:nvSpPr>
          <p:cNvPr id="3" name="Content Placeholder 2"/>
          <p:cNvSpPr>
            <a:spLocks noGrp="1"/>
          </p:cNvSpPr>
          <p:nvPr>
            <p:ph sz="quarter" idx="1"/>
          </p:nvPr>
        </p:nvSpPr>
        <p:spPr>
          <a:xfrm>
            <a:off x="304800" y="838200"/>
            <a:ext cx="8382000" cy="6019800"/>
          </a:xfrm>
        </p:spPr>
        <p:txBody>
          <a:bodyPr>
            <a:noAutofit/>
          </a:bodyPr>
          <a:lstStyle/>
          <a:p>
            <a:pPr>
              <a:buNone/>
            </a:pPr>
            <a:r>
              <a:rPr lang="en-US" sz="2800" dirty="0" smtClean="0"/>
              <a:t> If you throw a ball into the air, it will rise until the negative acceleration of gravity counterbalances the acceleration you gave the ball, and then it returns to Earth. If an object is propelled high enough and traveling fast enough, the decreasing power of gravity will not be enough to bring it back to earth. The speed required to propel an object out of the Earth’s gravitational pull is called the </a:t>
            </a:r>
            <a:r>
              <a:rPr lang="en-US" sz="2800" i="1" dirty="0" smtClean="0"/>
              <a:t>escape velocity and is about 25,000 miles per hour. (Use the conversion 1 kilometer ≈ 0.62 miles.) </a:t>
            </a:r>
          </a:p>
          <a:p>
            <a:r>
              <a:rPr lang="en-US" sz="2800" b="1" dirty="0" smtClean="0"/>
              <a:t>a. How much is that speed in miles per minute? </a:t>
            </a:r>
          </a:p>
          <a:p>
            <a:r>
              <a:rPr lang="en-US" sz="2800" b="1" dirty="0" smtClean="0"/>
              <a:t>b. How much is that speed in miles per second? </a:t>
            </a:r>
          </a:p>
          <a:p>
            <a:r>
              <a:rPr lang="en-US" sz="2800" b="1" dirty="0" smtClean="0"/>
              <a:t>c. How much is that speed in kilometers per second? </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and 2:</a:t>
            </a:r>
            <a:endParaRPr lang="en-US" dirty="0"/>
          </a:p>
        </p:txBody>
      </p:sp>
      <p:sp>
        <p:nvSpPr>
          <p:cNvPr id="3" name="Content Placeholder 2"/>
          <p:cNvSpPr>
            <a:spLocks noGrp="1"/>
          </p:cNvSpPr>
          <p:nvPr>
            <p:ph sz="quarter" idx="1"/>
          </p:nvPr>
        </p:nvSpPr>
        <p:spPr>
          <a:xfrm>
            <a:off x="0" y="1447800"/>
            <a:ext cx="8686800" cy="4572000"/>
          </a:xfrm>
        </p:spPr>
        <p:txBody>
          <a:bodyPr/>
          <a:lstStyle/>
          <a:p>
            <a:pPr>
              <a:buNone/>
            </a:pPr>
            <a:r>
              <a:rPr lang="en-US" dirty="0" smtClean="0"/>
              <a:t>1. On average, Cairo gets 2 millimeters of rainfall per month. How much rainfall does Cairo get in one year? </a:t>
            </a:r>
          </a:p>
          <a:p>
            <a:pPr>
              <a:buNone/>
            </a:pPr>
            <a:endParaRPr lang="en-US" dirty="0" smtClean="0"/>
          </a:p>
          <a:p>
            <a:pPr>
              <a:buNone/>
            </a:pPr>
            <a:endParaRPr lang="en-US" dirty="0" smtClean="0"/>
          </a:p>
          <a:p>
            <a:endParaRPr lang="en-US" dirty="0" smtClean="0"/>
          </a:p>
          <a:p>
            <a:pPr>
              <a:buNone/>
            </a:pPr>
            <a:r>
              <a:rPr lang="en-US" dirty="0" smtClean="0"/>
              <a:t>2. Explain why a car traveling 120 km/hr is traveling about 75 mi/hr . Use the conversion 1 mile ≈ 1.6 kilometers. </a:t>
            </a:r>
          </a:p>
          <a:p>
            <a:pPr>
              <a:buNone/>
            </a:pPr>
            <a:r>
              <a:rPr lang="en-US" smtClean="0"/>
              <a:t>	The </a:t>
            </a:r>
            <a:r>
              <a:rPr lang="en-US" dirty="0" smtClean="0"/>
              <a:t>goal is to convert kilometers to ? .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A </a:t>
            </a:r>
            <a:r>
              <a:rPr lang="en-US" b="1" dirty="0"/>
              <a:t>conversion rate is a rate determined from an equality between two quantities with different units. </a:t>
            </a:r>
            <a:endParaRPr lang="en-US" b="1" dirty="0" smtClean="0"/>
          </a:p>
          <a:p>
            <a:endParaRPr lang="en-US" b="1" dirty="0" smtClean="0"/>
          </a:p>
          <a:p>
            <a:r>
              <a:rPr lang="en-US" b="1" dirty="0" smtClean="0"/>
              <a:t>The rate is meaningless without the proper label.</a:t>
            </a:r>
          </a:p>
          <a:p>
            <a:r>
              <a:rPr lang="en-US" b="1" dirty="0" smtClean="0"/>
              <a:t>**be sure to write miles per hour</a:t>
            </a:r>
          </a:p>
          <a:p>
            <a:endParaRPr lang="en-US" b="1" dirty="0" smtClean="0"/>
          </a:p>
          <a:p>
            <a:r>
              <a:rPr lang="en-US" b="1" dirty="0" smtClean="0"/>
              <a:t>Reciprocal Rate:  just flip your rate!</a:t>
            </a:r>
          </a:p>
          <a:p>
            <a:pPr>
              <a:buNone/>
            </a:pPr>
            <a:endParaRPr lang="en-US" b="1" dirty="0" smtClean="0"/>
          </a:p>
          <a:p>
            <a:endParaRPr lang="en-US" dirty="0"/>
          </a:p>
        </p:txBody>
      </p:sp>
      <p:graphicFrame>
        <p:nvGraphicFramePr>
          <p:cNvPr id="4" name="Object 3"/>
          <p:cNvGraphicFramePr>
            <a:graphicFrameLocks noChangeAspect="1"/>
          </p:cNvGraphicFramePr>
          <p:nvPr/>
        </p:nvGraphicFramePr>
        <p:xfrm>
          <a:off x="1143000" y="5791200"/>
          <a:ext cx="6943271" cy="546100"/>
        </p:xfrm>
        <a:graphic>
          <a:graphicData uri="http://schemas.openxmlformats.org/presentationml/2006/ole">
            <p:oleObj spid="_x0000_s1026" name="Equation" r:id="rId3" imgW="2260440" imgH="177480" progId="Equation.3">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your work!</a:t>
            </a:r>
            <a:endParaRPr lang="en-US" dirty="0"/>
          </a:p>
        </p:txBody>
      </p:sp>
      <p:sp>
        <p:nvSpPr>
          <p:cNvPr id="3" name="Content Placeholder 2"/>
          <p:cNvSpPr>
            <a:spLocks noGrp="1"/>
          </p:cNvSpPr>
          <p:nvPr>
            <p:ph sz="quarter" idx="1"/>
          </p:nvPr>
        </p:nvSpPr>
        <p:spPr/>
        <p:txBody>
          <a:bodyPr/>
          <a:lstStyle/>
          <a:p>
            <a:r>
              <a:rPr lang="en-US" dirty="0" smtClean="0"/>
              <a:t>Convert </a:t>
            </a:r>
            <a:endParaRPr lang="en-US" dirty="0"/>
          </a:p>
        </p:txBody>
      </p:sp>
      <p:graphicFrame>
        <p:nvGraphicFramePr>
          <p:cNvPr id="4" name="Object 3"/>
          <p:cNvGraphicFramePr>
            <a:graphicFrameLocks noChangeAspect="1"/>
          </p:cNvGraphicFramePr>
          <p:nvPr/>
        </p:nvGraphicFramePr>
        <p:xfrm>
          <a:off x="2286000" y="1828800"/>
          <a:ext cx="3700463" cy="1879600"/>
        </p:xfrm>
        <a:graphic>
          <a:graphicData uri="http://schemas.openxmlformats.org/presentationml/2006/ole">
            <p:oleObj spid="_x0000_s2050" name="Equation" r:id="rId3" imgW="799920" imgH="40608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the day problem!</a:t>
            </a:r>
            <a:endParaRPr lang="en-US" dirty="0"/>
          </a:p>
        </p:txBody>
      </p:sp>
      <p:sp>
        <p:nvSpPr>
          <p:cNvPr id="3" name="Content Placeholder 2"/>
          <p:cNvSpPr>
            <a:spLocks noGrp="1"/>
          </p:cNvSpPr>
          <p:nvPr>
            <p:ph sz="quarter" idx="1"/>
          </p:nvPr>
        </p:nvSpPr>
        <p:spPr/>
        <p:txBody>
          <a:bodyPr/>
          <a:lstStyle/>
          <a:p>
            <a:r>
              <a:rPr lang="en-US" dirty="0" smtClean="0"/>
              <a:t>Gary introduced a new fish to his aquarium that is 8 centimeters long.  In one year, the fish will have grown an additional 3 inches.  How many centimeters long is the fish after one year?  (hint: 1 inch ≈ 2.54 centimeters)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sz="quarter" idx="1"/>
          </p:nvPr>
        </p:nvSpPr>
        <p:spPr/>
        <p:txBody>
          <a:bodyPr/>
          <a:lstStyle/>
          <a:p>
            <a:r>
              <a:rPr lang="en-US" dirty="0" smtClean="0"/>
              <a:t>Lesson Master 5.4 odds!</a:t>
            </a:r>
          </a:p>
          <a:p>
            <a:endParaRPr lang="en-US" dirty="0" smtClean="0"/>
          </a:p>
          <a:p>
            <a:r>
              <a:rPr lang="en-US" smtClean="0"/>
              <a:t>5.4 review</a:t>
            </a:r>
            <a:endParaRPr lang="en-US" dirty="0" smtClean="0"/>
          </a:p>
          <a:p>
            <a:endParaRPr lang="en-US" dirty="0" smtClean="0"/>
          </a:p>
          <a:p>
            <a:r>
              <a:rPr lang="en-US" dirty="0" smtClean="0"/>
              <a:t>Quiz on 5.1 – 5.4 on Tuesday!  We will review together as a class on Monday!</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278</TotalTime>
  <Words>334</Words>
  <Application>Microsoft Office PowerPoint</Application>
  <PresentationFormat>On-screen Show (4:3)</PresentationFormat>
  <Paragraphs>31</Paragraphs>
  <Slides>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Equity</vt:lpstr>
      <vt:lpstr>Equation</vt:lpstr>
      <vt:lpstr>Multiplying Rates Section 5.4</vt:lpstr>
      <vt:lpstr>Warm-Ups:</vt:lpstr>
      <vt:lpstr>Example 1 and 2:</vt:lpstr>
      <vt:lpstr>Slide 4</vt:lpstr>
      <vt:lpstr>show your work!</vt:lpstr>
      <vt:lpstr>End of the day problem!</vt:lpstr>
      <vt:lpstr>Homework:</vt:lpstr>
    </vt:vector>
  </TitlesOfParts>
  <Company>Wayne Highlands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Multiplying Rates Section 5.4</dc:title>
  <dc:creator>Laura Helbing</dc:creator>
  <cp:lastModifiedBy>lockwood laura</cp:lastModifiedBy>
  <cp:revision>4</cp:revision>
  <dcterms:created xsi:type="dcterms:W3CDTF">2012-12-06T15:10:14Z</dcterms:created>
  <dcterms:modified xsi:type="dcterms:W3CDTF">2013-12-04T14:43:13Z</dcterms:modified>
</cp:coreProperties>
</file>