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7" r:id="rId4"/>
    <p:sldId id="258" r:id="rId5"/>
    <p:sldId id="260" r:id="rId6"/>
    <p:sldId id="261" r:id="rId7"/>
    <p:sldId id="259" r:id="rId8"/>
    <p:sldId id="262" r:id="rId9"/>
    <p:sldId id="263" r:id="rId10"/>
    <p:sldId id="264" r:id="rId11"/>
    <p:sldId id="265" r:id="rId12"/>
    <p:sldId id="267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1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AA5D84D-7302-4C1B-BB07-8493B5C50CB9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0821031-F2E8-4D56-A090-47023FCFB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5D84D-7302-4C1B-BB07-8493B5C50CB9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21031-F2E8-4D56-A090-47023FCFB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5D84D-7302-4C1B-BB07-8493B5C50CB9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21031-F2E8-4D56-A090-47023FCFB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5D84D-7302-4C1B-BB07-8493B5C50CB9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21031-F2E8-4D56-A090-47023FCFB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5D84D-7302-4C1B-BB07-8493B5C50CB9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21031-F2E8-4D56-A090-47023FCFB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5D84D-7302-4C1B-BB07-8493B5C50CB9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21031-F2E8-4D56-A090-47023FCFB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AA5D84D-7302-4C1B-BB07-8493B5C50CB9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0821031-F2E8-4D56-A090-47023FCFBB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AA5D84D-7302-4C1B-BB07-8493B5C50CB9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0821031-F2E8-4D56-A090-47023FCFB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5D84D-7302-4C1B-BB07-8493B5C50CB9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21031-F2E8-4D56-A090-47023FCFB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5D84D-7302-4C1B-BB07-8493B5C50CB9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21031-F2E8-4D56-A090-47023FCFB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5D84D-7302-4C1B-BB07-8493B5C50CB9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21031-F2E8-4D56-A090-47023FCFB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AA5D84D-7302-4C1B-BB07-8493B5C50CB9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0821031-F2E8-4D56-A090-47023FCFB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Valid and Invalid Arguments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1.6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If it’s Sunday, then Teri reads the comics.  Teri reads the comics.  Then it’s Sunday.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 </a:t>
            </a:r>
            <a:r>
              <a:rPr lang="en-US" dirty="0" smtClean="0">
                <a:sym typeface="Wingdings" pitchFamily="2" charset="2"/>
              </a:rPr>
              <a:t> Q</a:t>
            </a:r>
          </a:p>
          <a:p>
            <a:r>
              <a:rPr lang="en-US" dirty="0" smtClean="0">
                <a:sym typeface="Wingdings" pitchFamily="2" charset="2"/>
              </a:rPr>
              <a:t>Q</a:t>
            </a:r>
          </a:p>
          <a:p>
            <a:r>
              <a:rPr lang="en-US" dirty="0" smtClean="0">
                <a:sym typeface="Wingdings" pitchFamily="2" charset="2"/>
              </a:rPr>
              <a:t>      P?</a:t>
            </a:r>
          </a:p>
          <a:p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This is called a converse error, making the statement invalid.  </a:t>
            </a:r>
            <a:endParaRPr lang="en-US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2971800"/>
            <a:ext cx="382772" cy="91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Invalid form..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				Inverse Error</a:t>
            </a:r>
          </a:p>
          <a:p>
            <a:endParaRPr lang="en-US" dirty="0" smtClean="0"/>
          </a:p>
          <a:p>
            <a:r>
              <a:rPr lang="en-US" dirty="0" smtClean="0"/>
              <a:t>If we go to the movies, we will see an action movie.</a:t>
            </a:r>
          </a:p>
          <a:p>
            <a:r>
              <a:rPr lang="en-US" dirty="0" smtClean="0"/>
              <a:t>We did not go to the movies.</a:t>
            </a:r>
          </a:p>
          <a:p>
            <a:r>
              <a:rPr lang="en-US" dirty="0" smtClean="0"/>
              <a:t>      We did not see an action movie. 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				p </a:t>
            </a:r>
            <a:r>
              <a:rPr lang="en-US" dirty="0" smtClean="0">
                <a:sym typeface="Wingdings" pitchFamily="2" charset="2"/>
              </a:rPr>
              <a:t> q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			~p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			~q ?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4114800"/>
            <a:ext cx="382772" cy="914400"/>
          </a:xfrm>
          <a:prstGeom prst="rect">
            <a:avLst/>
          </a:prstGeom>
          <a:noFill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5791200"/>
            <a:ext cx="382772" cy="91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Invalid Form…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July 1</a:t>
            </a:r>
            <a:r>
              <a:rPr lang="en-US" baseline="30000" dirty="0" smtClean="0"/>
              <a:t>st</a:t>
            </a:r>
            <a:r>
              <a:rPr lang="en-US" dirty="0" smtClean="0"/>
              <a:t>, it rained.</a:t>
            </a:r>
          </a:p>
          <a:p>
            <a:r>
              <a:rPr lang="en-US" dirty="0" smtClean="0"/>
              <a:t>On July 2</a:t>
            </a:r>
            <a:r>
              <a:rPr lang="en-US" baseline="30000" dirty="0" smtClean="0"/>
              <a:t>nd</a:t>
            </a:r>
            <a:r>
              <a:rPr lang="en-US" dirty="0" smtClean="0"/>
              <a:t>, it rained.</a:t>
            </a:r>
          </a:p>
          <a:p>
            <a:r>
              <a:rPr lang="en-US" dirty="0" smtClean="0"/>
              <a:t>On July 3</a:t>
            </a:r>
            <a:r>
              <a:rPr lang="en-US" baseline="30000" dirty="0" smtClean="0"/>
              <a:t>rd</a:t>
            </a:r>
            <a:r>
              <a:rPr lang="en-US" dirty="0" smtClean="0"/>
              <a:t>, it rained.</a:t>
            </a:r>
          </a:p>
          <a:p>
            <a:r>
              <a:rPr lang="en-US" dirty="0" smtClean="0"/>
              <a:t>    it rains the entire month of July.</a:t>
            </a:r>
          </a:p>
          <a:p>
            <a:endParaRPr lang="en-US" dirty="0" smtClean="0"/>
          </a:p>
          <a:p>
            <a:r>
              <a:rPr lang="en-US" dirty="0" smtClean="0"/>
              <a:t>This is called “improper induction” </a:t>
            </a:r>
            <a:r>
              <a:rPr lang="en-US" dirty="0" smtClean="0">
                <a:sym typeface="Wingdings" pitchFamily="2" charset="2"/>
              </a:rPr>
              <a:t> you are jumping to a conclusion!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3429000"/>
            <a:ext cx="382772" cy="91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8000" dirty="0" smtClean="0"/>
              <a:t>Sect. 1.6:</a:t>
            </a:r>
            <a:r>
              <a:rPr lang="en-US" sz="8000" dirty="0" smtClean="0"/>
              <a:t> 8</a:t>
            </a:r>
            <a:r>
              <a:rPr lang="en-US" sz="8000" dirty="0" smtClean="0"/>
              <a:t>- </a:t>
            </a:r>
            <a:r>
              <a:rPr lang="en-US" sz="8000" dirty="0" smtClean="0"/>
              <a:t>28 (evens</a:t>
            </a:r>
            <a:r>
              <a:rPr lang="en-US" sz="8000" dirty="0" smtClean="0"/>
              <a:t>),</a:t>
            </a:r>
          </a:p>
          <a:p>
            <a:pPr algn="ctr">
              <a:buNone/>
            </a:pPr>
            <a:r>
              <a:rPr lang="en-US" sz="8000" dirty="0" smtClean="0"/>
              <a:t>Notes on 1.7</a:t>
            </a:r>
          </a:p>
          <a:p>
            <a:pPr algn="ctr">
              <a:buNone/>
            </a:pPr>
            <a:r>
              <a:rPr lang="en-US" sz="8000" dirty="0" smtClean="0"/>
              <a:t>Section 1.7 : 2, 4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 for the day…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three valid argument forms:</a:t>
            </a:r>
          </a:p>
          <a:p>
            <a:pPr>
              <a:buNone/>
            </a:pPr>
            <a:r>
              <a:rPr lang="en-US" dirty="0" smtClean="0"/>
              <a:t>Law of Detachment, Law of Transitivity, and Law of Indirect Reasoning</a:t>
            </a:r>
          </a:p>
          <a:p>
            <a:pPr>
              <a:buNone/>
            </a:pPr>
            <a:r>
              <a:rPr lang="en-US" dirty="0" smtClean="0"/>
              <a:t>And prove valid using truth values. </a:t>
            </a:r>
          </a:p>
          <a:p>
            <a:pPr>
              <a:buNone/>
            </a:pPr>
            <a:r>
              <a:rPr lang="en-US" dirty="0" smtClean="0"/>
              <a:t>Show three kinds of arguments to be invalid:</a:t>
            </a:r>
          </a:p>
          <a:p>
            <a:pPr>
              <a:buNone/>
            </a:pPr>
            <a:r>
              <a:rPr lang="en-US" dirty="0" smtClean="0"/>
              <a:t>Inverse error, converse error, and improper induction.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Arguments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a number is divisible by 8, then it is divisible by 4. </a:t>
            </a:r>
          </a:p>
          <a:p>
            <a:r>
              <a:rPr lang="en-US" dirty="0" smtClean="0"/>
              <a:t>61 is not divisible by 4.</a:t>
            </a:r>
          </a:p>
          <a:p>
            <a:endParaRPr lang="en-US" dirty="0" smtClean="0"/>
          </a:p>
          <a:p>
            <a:r>
              <a:rPr lang="en-US" dirty="0" smtClean="0"/>
              <a:t>        61 is not divisible by 8.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3048000"/>
            <a:ext cx="914400" cy="2184400"/>
          </a:xfrm>
          <a:prstGeom prst="rect">
            <a:avLst/>
          </a:prstGeom>
          <a:noFill/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286000" y="4876800"/>
            <a:ext cx="34804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Premises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209800" y="4800600"/>
            <a:ext cx="41921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Conclusion</a:t>
            </a:r>
            <a:endParaRPr lang="en-US" sz="5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609600" y="4495800"/>
            <a:ext cx="990600" cy="1066800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828800" y="4800600"/>
            <a:ext cx="65037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Therefore symbol</a:t>
            </a:r>
            <a:endParaRPr lang="en-US" sz="5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Action Button: End 17">
            <a:hlinkClick r:id="rId3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mph" presetSubtype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24" dur="indefinite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 override="childStyle">
                                        <p:cTn id="25" dur="indefinite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>
                                        <p:cTn id="27" dur="indefinite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1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29" dur="indefinite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 override="childStyle">
                                        <p:cTn id="30" dur="indefinite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>
                                        <p:cTn id="31" dur="indefinite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>
                                        <p:cTn id="32" dur="indefinite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31" presetClass="emph" presetSubtype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47" dur="indefinite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C41E1"/>
                                        </p:clrVal>
                                      </p:to>
                                    </p:set>
                                    <p:set>
                                      <p:cBhvr override="childStyle">
                                        <p:cTn id="48" dur="indefinite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>
                                        <p:cTn id="49" dur="indefinite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>
                                        <p:cTn id="50" dur="indefinite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2" grpId="0"/>
      <p:bldP spid="12" grpId="1"/>
      <p:bldP spid="13" grpId="0"/>
      <p:bldP spid="13" grpId="1"/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752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**The validity of an argument is determined by the logical form, not by whether the conclusion is true or false.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33800"/>
            <a:ext cx="8229600" cy="2840736"/>
          </a:xfrm>
        </p:spPr>
        <p:txBody>
          <a:bodyPr/>
          <a:lstStyle/>
          <a:p>
            <a:r>
              <a:rPr lang="en-US" dirty="0" smtClean="0"/>
              <a:t>There are three valid forms that we will learn about today:</a:t>
            </a:r>
          </a:p>
          <a:p>
            <a:pPr lvl="1"/>
            <a:r>
              <a:rPr lang="en-US" dirty="0" smtClean="0"/>
              <a:t>Law of Detachment</a:t>
            </a:r>
          </a:p>
          <a:p>
            <a:pPr lvl="1"/>
            <a:r>
              <a:rPr lang="en-US" dirty="0" smtClean="0"/>
              <a:t>Law of Transitivity </a:t>
            </a:r>
          </a:p>
          <a:p>
            <a:pPr lvl="1"/>
            <a:r>
              <a:rPr lang="en-US" dirty="0" smtClean="0"/>
              <a:t>Law of Indirect Reasoning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 of Transitivity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0"/>
            <a:ext cx="8915400" cy="4325112"/>
          </a:xfrm>
        </p:spPr>
        <p:txBody>
          <a:bodyPr/>
          <a:lstStyle/>
          <a:p>
            <a:r>
              <a:rPr lang="en-US" dirty="0" smtClean="0"/>
              <a:t>If p then q</a:t>
            </a:r>
          </a:p>
          <a:p>
            <a:r>
              <a:rPr lang="en-US" dirty="0" smtClean="0"/>
              <a:t>If q then r</a:t>
            </a:r>
          </a:p>
          <a:p>
            <a:r>
              <a:rPr lang="en-US" dirty="0" smtClean="0"/>
              <a:t>       if p then r</a:t>
            </a:r>
          </a:p>
          <a:p>
            <a:endParaRPr lang="en-US" dirty="0" smtClean="0"/>
          </a:p>
          <a:p>
            <a:r>
              <a:rPr lang="en-US" dirty="0" smtClean="0"/>
              <a:t>Example: If Jamie gets an animal, she will get a dog.</a:t>
            </a:r>
          </a:p>
          <a:p>
            <a:r>
              <a:rPr lang="en-US" dirty="0" smtClean="0"/>
              <a:t>If Jamie gets a dog, it will be a poodle.</a:t>
            </a:r>
          </a:p>
          <a:p>
            <a:r>
              <a:rPr lang="en-US" dirty="0" smtClean="0"/>
              <a:t>    If Jamie gets an animal, she will get a poodle.</a:t>
            </a:r>
          </a:p>
          <a:p>
            <a:endParaRPr lang="en-US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2819400"/>
            <a:ext cx="533400" cy="1274233"/>
          </a:xfrm>
          <a:prstGeom prst="rect">
            <a:avLst/>
          </a:prstGeom>
          <a:noFill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4724400"/>
            <a:ext cx="457200" cy="1092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800600" y="2438400"/>
            <a:ext cx="37192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Remember the transitive property </a:t>
            </a:r>
          </a:p>
          <a:p>
            <a:r>
              <a:rPr lang="en-US" dirty="0" smtClean="0"/>
              <a:t>Of equality?  A = B, B = C, so A = 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 of Indirect Reasoning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p then q</a:t>
            </a:r>
          </a:p>
          <a:p>
            <a:r>
              <a:rPr lang="en-US" dirty="0" smtClean="0"/>
              <a:t>Not q</a:t>
            </a:r>
          </a:p>
          <a:p>
            <a:r>
              <a:rPr lang="en-US" dirty="0" smtClean="0"/>
              <a:t>      not p</a:t>
            </a:r>
          </a:p>
          <a:p>
            <a:endParaRPr lang="en-US" dirty="0" smtClean="0"/>
          </a:p>
          <a:p>
            <a:r>
              <a:rPr lang="en-US" dirty="0" smtClean="0"/>
              <a:t>Example:</a:t>
            </a:r>
          </a:p>
          <a:p>
            <a:r>
              <a:rPr lang="en-US" dirty="0" smtClean="0"/>
              <a:t>If it is sunny, I will wear sunglasses.</a:t>
            </a:r>
          </a:p>
          <a:p>
            <a:r>
              <a:rPr lang="en-US" dirty="0" smtClean="0"/>
              <a:t>I did not wear sunglasses.</a:t>
            </a:r>
          </a:p>
          <a:p>
            <a:r>
              <a:rPr lang="en-US" dirty="0" smtClean="0"/>
              <a:t>        It was not sunny.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2895600"/>
            <a:ext cx="478465" cy="1143000"/>
          </a:xfrm>
          <a:prstGeom prst="rect">
            <a:avLst/>
          </a:prstGeom>
          <a:noFill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5105400"/>
            <a:ext cx="533400" cy="12742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 of Detachment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P then Q</a:t>
            </a:r>
          </a:p>
          <a:p>
            <a:r>
              <a:rPr lang="en-US" dirty="0" smtClean="0"/>
              <a:t>P</a:t>
            </a:r>
          </a:p>
          <a:p>
            <a:r>
              <a:rPr lang="en-US" dirty="0" smtClean="0"/>
              <a:t>     Q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Example: </a:t>
            </a:r>
          </a:p>
          <a:p>
            <a:pPr>
              <a:buNone/>
            </a:pPr>
            <a:r>
              <a:rPr lang="en-US" dirty="0" smtClean="0"/>
              <a:t>If it is Saturday, I am watching Penn State win!</a:t>
            </a:r>
          </a:p>
          <a:p>
            <a:pPr>
              <a:buNone/>
            </a:pPr>
            <a:r>
              <a:rPr lang="en-US" dirty="0" smtClean="0"/>
              <a:t>It is Saturday.</a:t>
            </a:r>
          </a:p>
          <a:p>
            <a:pPr>
              <a:buNone/>
            </a:pPr>
            <a:r>
              <a:rPr lang="en-US" dirty="0" smtClean="0"/>
              <a:t>         I am watching Penn State win!</a:t>
            </a:r>
          </a:p>
          <a:p>
            <a:endParaRPr lang="en-US" dirty="0"/>
          </a:p>
        </p:txBody>
      </p:sp>
      <p:sp>
        <p:nvSpPr>
          <p:cNvPr id="6" name="Left Arrow 5"/>
          <p:cNvSpPr/>
          <p:nvPr/>
        </p:nvSpPr>
        <p:spPr>
          <a:xfrm>
            <a:off x="2286000" y="2971800"/>
            <a:ext cx="30480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562600" y="2743200"/>
            <a:ext cx="19335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Notice how P is </a:t>
            </a:r>
          </a:p>
          <a:p>
            <a:r>
              <a:rPr lang="en-US" dirty="0" smtClean="0"/>
              <a:t>Detached from Q</a:t>
            </a:r>
            <a:endParaRPr lang="en-US" dirty="0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2743200"/>
            <a:ext cx="533400" cy="1274233"/>
          </a:xfrm>
          <a:prstGeom prst="rect">
            <a:avLst/>
          </a:prstGeom>
          <a:noFill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5583767"/>
            <a:ext cx="533400" cy="12742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type of reasoning is this?</a:t>
            </a:r>
            <a:br>
              <a:rPr lang="en-US" dirty="0" smtClean="0"/>
            </a:br>
            <a:r>
              <a:rPr lang="en-US" dirty="0" smtClean="0"/>
              <a:t>What conclusion can be determined?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49424"/>
            <a:ext cx="8534400" cy="4325112"/>
          </a:xfrm>
        </p:spPr>
        <p:txBody>
          <a:bodyPr/>
          <a:lstStyle/>
          <a:p>
            <a:r>
              <a:rPr lang="en-US" dirty="0" smtClean="0"/>
              <a:t>If the moonflowers are blooming, then it is nighttime.  The moonflowers are blooming.  </a:t>
            </a:r>
          </a:p>
          <a:p>
            <a:endParaRPr lang="en-US" dirty="0" smtClean="0"/>
          </a:p>
          <a:p>
            <a:r>
              <a:rPr lang="en-US" dirty="0" smtClean="0"/>
              <a:t>If a polygon is regular, all its sides are congruent.  The sides of P are not all congruent.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If it’s Sunday, then Teri reads the comics.  Teri reads the comics.  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67600" y="2362200"/>
            <a:ext cx="457200" cy="1092200"/>
          </a:xfrm>
          <a:prstGeom prst="rect">
            <a:avLst/>
          </a:prstGeom>
          <a:noFill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00800" y="3733800"/>
            <a:ext cx="457200" cy="1092200"/>
          </a:xfrm>
          <a:prstGeom prst="rect">
            <a:avLst/>
          </a:prstGeom>
          <a:noFill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5638800"/>
            <a:ext cx="382772" cy="914400"/>
          </a:xfrm>
          <a:prstGeom prst="rect">
            <a:avLst/>
          </a:prstGeom>
          <a:noFill/>
        </p:spPr>
      </p:pic>
      <p:sp>
        <p:nvSpPr>
          <p:cNvPr id="10" name="Action Button: End 9">
            <a:hlinkClick r:id="rId3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43000" y="3200400"/>
            <a:ext cx="4358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Law of Detachment; it is nighttime.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90600" y="4724400"/>
            <a:ext cx="6639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Law of Indirect Reasoning; The polygon is not regular.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62200" y="457200"/>
            <a:ext cx="43252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howcard Gothic" pitchFamily="82" charset="0"/>
              </a:rPr>
              <a:t>Warning!!!</a:t>
            </a:r>
            <a:endParaRPr lang="en-US" sz="54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Showcard Gothic" pitchFamily="82" charset="0"/>
            </a:endParaRPr>
          </a:p>
        </p:txBody>
      </p:sp>
      <p:pic>
        <p:nvPicPr>
          <p:cNvPr id="15363" name="Picture 3" descr="C:\Documents and Settings\teacher.CFF193\Local Settings\Temporary Internet Files\Content.IE5\CT73I4ND\MC90010488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1600200"/>
            <a:ext cx="2143201" cy="281533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1295400" y="4572000"/>
            <a:ext cx="660469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howcard Gothic" pitchFamily="82" charset="0"/>
              </a:rPr>
              <a:t>They will try to </a:t>
            </a:r>
          </a:p>
          <a:p>
            <a:pPr algn="ctr"/>
            <a:r>
              <a:rPr lang="en-US" sz="54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howcard Gothic" pitchFamily="82" charset="0"/>
              </a:rPr>
              <a:t>Trick you</a:t>
            </a:r>
            <a:r>
              <a:rPr lang="en-US" sz="54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howcard Gothic" pitchFamily="82" charset="0"/>
              </a:rPr>
              <a:t>!!!</a:t>
            </a:r>
            <a:endParaRPr lang="en-US" sz="54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Showcard Gothi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3357</TotalTime>
  <Words>487</Words>
  <Application>Microsoft Office PowerPoint</Application>
  <PresentationFormat>On-screen Show (4:3)</PresentationFormat>
  <Paragraphs>94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Urban</vt:lpstr>
      <vt:lpstr>Valid and Invalid Arguments</vt:lpstr>
      <vt:lpstr>Goal for the day…</vt:lpstr>
      <vt:lpstr>Arguments</vt:lpstr>
      <vt:lpstr>**The validity of an argument is determined by the logical form, not by whether the conclusion is true or false.</vt:lpstr>
      <vt:lpstr>Law of Transitivity</vt:lpstr>
      <vt:lpstr>Law of Indirect Reasoning</vt:lpstr>
      <vt:lpstr>Law of Detachment</vt:lpstr>
      <vt:lpstr>Which type of reasoning is this? What conclusion can be determined?</vt:lpstr>
      <vt:lpstr>Slide 9</vt:lpstr>
      <vt:lpstr>If it’s Sunday, then Teri reads the comics.  Teri reads the comics.  Then it’s Sunday.  </vt:lpstr>
      <vt:lpstr>Another Invalid form..</vt:lpstr>
      <vt:lpstr>Last Invalid Form…</vt:lpstr>
      <vt:lpstr>Homework 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Valid and Invalid Arguments</dc:title>
  <dc:creator>teacher</dc:creator>
  <cp:lastModifiedBy>Laura Helbing</cp:lastModifiedBy>
  <cp:revision>6</cp:revision>
  <dcterms:created xsi:type="dcterms:W3CDTF">2010-06-30T13:40:36Z</dcterms:created>
  <dcterms:modified xsi:type="dcterms:W3CDTF">2012-09-09T16:51:01Z</dcterms:modified>
</cp:coreProperties>
</file>