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5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B5F1C-600F-47E1-A172-C7C4787D575C}" type="datetimeFigureOut">
              <a:rPr lang="en-US" smtClean="0"/>
              <a:pPr/>
              <a:t>8/28/2012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1CB8F-9A06-4F31-9A04-6BF3F0C2D6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B5F1C-600F-47E1-A172-C7C4787D575C}" type="datetimeFigureOut">
              <a:rPr lang="en-US" smtClean="0"/>
              <a:pPr/>
              <a:t>8/28/2012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1CB8F-9A06-4F31-9A04-6BF3F0C2D6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B5F1C-600F-47E1-A172-C7C4787D575C}" type="datetimeFigureOut">
              <a:rPr lang="en-US" smtClean="0"/>
              <a:pPr/>
              <a:t>8/28/2012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1CB8F-9A06-4F31-9A04-6BF3F0C2D6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B5F1C-600F-47E1-A172-C7C4787D575C}" type="datetimeFigureOut">
              <a:rPr lang="en-US" smtClean="0"/>
              <a:pPr/>
              <a:t>8/28/2012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1CB8F-9A06-4F31-9A04-6BF3F0C2D6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B5F1C-600F-47E1-A172-C7C4787D575C}" type="datetimeFigureOut">
              <a:rPr lang="en-US" smtClean="0"/>
              <a:pPr/>
              <a:t>8/28/2012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1CB8F-9A06-4F31-9A04-6BF3F0C2D6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B5F1C-600F-47E1-A172-C7C4787D575C}" type="datetimeFigureOut">
              <a:rPr lang="en-US" smtClean="0"/>
              <a:pPr/>
              <a:t>8/28/2012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1CB8F-9A06-4F31-9A04-6BF3F0C2D6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B5F1C-600F-47E1-A172-C7C4787D575C}" type="datetimeFigureOut">
              <a:rPr lang="en-US" smtClean="0"/>
              <a:pPr/>
              <a:t>8/28/2012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1CB8F-9A06-4F31-9A04-6BF3F0C2D6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B5F1C-600F-47E1-A172-C7C4787D575C}" type="datetimeFigureOut">
              <a:rPr lang="en-US" smtClean="0"/>
              <a:pPr/>
              <a:t>8/28/2012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1CB8F-9A06-4F31-9A04-6BF3F0C2D6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B5F1C-600F-47E1-A172-C7C4787D575C}" type="datetimeFigureOut">
              <a:rPr lang="en-US" smtClean="0"/>
              <a:pPr/>
              <a:t>8/28/2012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1CB8F-9A06-4F31-9A04-6BF3F0C2D6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B5F1C-600F-47E1-A172-C7C4787D575C}" type="datetimeFigureOut">
              <a:rPr lang="en-US" smtClean="0"/>
              <a:pPr/>
              <a:t>8/28/2012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1CB8F-9A06-4F31-9A04-6BF3F0C2D6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B5F1C-600F-47E1-A172-C7C4787D575C}" type="datetimeFigureOut">
              <a:rPr lang="en-US" smtClean="0"/>
              <a:pPr/>
              <a:t>8/28/2012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A91CB8F-9A06-4F31-9A04-6BF3F0C2D65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6EB5F1C-600F-47E1-A172-C7C4787D575C}" type="datetimeFigureOut">
              <a:rPr lang="en-US" smtClean="0"/>
              <a:pPr/>
              <a:t>8/28/2012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A91CB8F-9A06-4F31-9A04-6BF3F0C2D65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Statements and Quantifiers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Lesson 1.1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533400"/>
            <a:ext cx="8229600" cy="932688"/>
          </a:xfrm>
        </p:spPr>
        <p:txBody>
          <a:bodyPr/>
          <a:lstStyle/>
          <a:p>
            <a:pPr algn="ctr"/>
            <a:r>
              <a:rPr lang="en-US" dirty="0" smtClean="0"/>
              <a:t>What is a Statement?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22520"/>
          </a:xfrm>
        </p:spPr>
        <p:txBody>
          <a:bodyPr/>
          <a:lstStyle/>
          <a:p>
            <a:r>
              <a:rPr lang="en-US" dirty="0" smtClean="0"/>
              <a:t>A statement is a sentence that is always true or always false, but NOT both.</a:t>
            </a:r>
          </a:p>
          <a:p>
            <a:endParaRPr lang="en-US" dirty="0" smtClean="0"/>
          </a:p>
          <a:p>
            <a:r>
              <a:rPr lang="en-US" dirty="0" smtClean="0"/>
              <a:t>Which of these are statements?</a:t>
            </a:r>
          </a:p>
          <a:p>
            <a:endParaRPr lang="en-US" dirty="0" smtClean="0"/>
          </a:p>
          <a:p>
            <a:r>
              <a:rPr lang="en-US" dirty="0" smtClean="0"/>
              <a:t>3</a:t>
            </a:r>
            <a:r>
              <a:rPr lang="en-US" dirty="0" smtClean="0"/>
              <a:t>x </a:t>
            </a:r>
            <a:r>
              <a:rPr lang="en-US" dirty="0" smtClean="0"/>
              <a:t>is an integer</a:t>
            </a:r>
          </a:p>
          <a:p>
            <a:endParaRPr lang="en-US" dirty="0" smtClean="0"/>
          </a:p>
          <a:p>
            <a:r>
              <a:rPr lang="en-US" dirty="0" smtClean="0"/>
              <a:t>2 + 6 = 7</a:t>
            </a:r>
          </a:p>
          <a:p>
            <a:endParaRPr lang="en-US" dirty="0" smtClean="0"/>
          </a:p>
          <a:p>
            <a:r>
              <a:rPr lang="en-US" dirty="0" smtClean="0"/>
              <a:t>2 + x = 8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81400" y="3657600"/>
            <a:ext cx="29959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Not a statement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3505200" y="4572000"/>
            <a:ext cx="51614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Statement; truth value: false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3657600" y="5562600"/>
            <a:ext cx="29959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Not a statement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Quantifiers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Universal Statement:    For all x in S, p(x)</a:t>
            </a:r>
          </a:p>
          <a:p>
            <a:endParaRPr lang="en-US" dirty="0" smtClean="0"/>
          </a:p>
          <a:p>
            <a:r>
              <a:rPr lang="en-US" dirty="0" smtClean="0"/>
              <a:t>Example: For all real numbers x and y, x + y = y + x</a:t>
            </a:r>
          </a:p>
          <a:p>
            <a:r>
              <a:rPr lang="en-US" dirty="0" smtClean="0"/>
              <a:t>Symbol :   For all =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      real numbers x and y, x + y = y + x</a:t>
            </a:r>
          </a:p>
          <a:p>
            <a:endParaRPr lang="en-US" dirty="0" smtClean="0"/>
          </a:p>
          <a:p>
            <a:r>
              <a:rPr lang="en-US" dirty="0" smtClean="0"/>
              <a:t>True / False:        integers x,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10800000">
            <a:off x="3581400" y="3352800"/>
            <a:ext cx="5645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A</a:t>
            </a:r>
            <a:endParaRPr lang="en-US" sz="4400" dirty="0"/>
          </a:p>
        </p:txBody>
      </p:sp>
      <p:sp>
        <p:nvSpPr>
          <p:cNvPr id="5" name="TextBox 4"/>
          <p:cNvSpPr txBox="1"/>
          <p:nvPr/>
        </p:nvSpPr>
        <p:spPr>
          <a:xfrm rot="10800000">
            <a:off x="762000" y="4191000"/>
            <a:ext cx="5645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A</a:t>
            </a:r>
            <a:endParaRPr lang="en-US" sz="4400" dirty="0"/>
          </a:p>
        </p:txBody>
      </p:sp>
      <p:sp>
        <p:nvSpPr>
          <p:cNvPr id="6" name="TextBox 5"/>
          <p:cNvSpPr txBox="1"/>
          <p:nvPr/>
        </p:nvSpPr>
        <p:spPr>
          <a:xfrm rot="10800000">
            <a:off x="2667000" y="5105400"/>
            <a:ext cx="5645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A</a:t>
            </a:r>
            <a:endParaRPr lang="en-US" sz="4400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29200" y="5105400"/>
            <a:ext cx="1295400" cy="1165860"/>
          </a:xfrm>
          <a:prstGeom prst="rect">
            <a:avLst/>
          </a:prstGeom>
          <a:noFill/>
        </p:spPr>
      </p:pic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39716" y="5257800"/>
            <a:ext cx="300428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False</a:t>
            </a:r>
            <a:r>
              <a:rPr lang="en-US" sz="2800" b="1" dirty="0" smtClean="0"/>
              <a:t>;</a:t>
            </a:r>
          </a:p>
          <a:p>
            <a:r>
              <a:rPr lang="en-US" sz="2800" b="1" dirty="0" smtClean="0"/>
              <a:t>Counterexample</a:t>
            </a:r>
          </a:p>
          <a:p>
            <a:r>
              <a:rPr lang="en-US" sz="2800" b="1" dirty="0" smtClean="0"/>
              <a:t> </a:t>
            </a:r>
            <a:r>
              <a:rPr lang="en-US" sz="2800" b="1" dirty="0" smtClean="0"/>
              <a:t>0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5" grpId="0"/>
      <p:bldP spid="6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1143000"/>
          </a:xfrm>
        </p:spPr>
        <p:txBody>
          <a:bodyPr/>
          <a:lstStyle/>
          <a:p>
            <a:r>
              <a:rPr lang="en-US" dirty="0" smtClean="0"/>
              <a:t>Quantifiers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6868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Existential Statement: There exists x in S such that p(x).</a:t>
            </a:r>
          </a:p>
          <a:p>
            <a:endParaRPr lang="en-US" dirty="0" smtClean="0"/>
          </a:p>
          <a:p>
            <a:r>
              <a:rPr lang="en-US" dirty="0" smtClean="0"/>
              <a:t>Example: There exists a number x </a:t>
            </a:r>
            <a:r>
              <a:rPr lang="en-US" dirty="0" err="1" smtClean="0"/>
              <a:t>st</a:t>
            </a:r>
            <a:r>
              <a:rPr lang="en-US" dirty="0" smtClean="0"/>
              <a:t> x + 5 = 8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Symbol: There exists </a:t>
            </a:r>
            <a:r>
              <a:rPr lang="en-US" dirty="0" smtClean="0">
                <a:sym typeface="Wingdings" pitchFamily="2" charset="2"/>
              </a:rPr>
              <a:t></a:t>
            </a: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      a number x </a:t>
            </a:r>
            <a:r>
              <a:rPr lang="en-US" dirty="0" err="1" smtClean="0">
                <a:sym typeface="Wingdings" pitchFamily="2" charset="2"/>
              </a:rPr>
              <a:t>st</a:t>
            </a:r>
            <a:r>
              <a:rPr lang="en-US" dirty="0" smtClean="0">
                <a:sym typeface="Wingdings" pitchFamily="2" charset="2"/>
              </a:rPr>
              <a:t> x + 5 = 8</a:t>
            </a: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True/False:         x in      </a:t>
            </a:r>
            <a:r>
              <a:rPr lang="en-US" dirty="0" err="1" smtClean="0">
                <a:sym typeface="Wingdings" pitchFamily="2" charset="2"/>
              </a:rPr>
              <a:t>st</a:t>
            </a:r>
            <a:r>
              <a:rPr lang="en-US" dirty="0" smtClean="0">
                <a:sym typeface="Wingdings" pitchFamily="2" charset="2"/>
              </a:rPr>
              <a:t> x</a:t>
            </a:r>
            <a:r>
              <a:rPr lang="en-US" baseline="30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≥ 0				</a:t>
            </a:r>
            <a:endParaRPr lang="en-US" dirty="0">
              <a:latin typeface="Castellar" pitchFamily="18" charset="0"/>
            </a:endParaRPr>
          </a:p>
        </p:txBody>
      </p:sp>
      <p:cxnSp>
        <p:nvCxnSpPr>
          <p:cNvPr id="5" name="Straight Arrow Connector 4"/>
          <p:cNvCxnSpPr>
            <a:stCxn id="8" idx="3"/>
          </p:cNvCxnSpPr>
          <p:nvPr/>
        </p:nvCxnSpPr>
        <p:spPr>
          <a:xfrm flipV="1">
            <a:off x="4799237" y="2819400"/>
            <a:ext cx="916444" cy="413266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819400" y="3048000"/>
            <a:ext cx="1979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Means “such that”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 rot="10800000">
            <a:off x="4267200" y="3505200"/>
            <a:ext cx="533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Arial" pitchFamily="34" charset="0"/>
                <a:cs typeface="Arial" pitchFamily="34" charset="0"/>
              </a:rPr>
              <a:t>E</a:t>
            </a:r>
            <a:endParaRPr lang="en-US" sz="4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10800000">
            <a:off x="762000" y="4343400"/>
            <a:ext cx="533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Arial" pitchFamily="34" charset="0"/>
                <a:cs typeface="Arial" pitchFamily="34" charset="0"/>
              </a:rPr>
              <a:t>E</a:t>
            </a:r>
            <a:endParaRPr lang="en-US" sz="4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10800000">
            <a:off x="2590800" y="5334000"/>
            <a:ext cx="533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Arial" pitchFamily="34" charset="0"/>
                <a:cs typeface="Arial" pitchFamily="34" charset="0"/>
              </a:rPr>
              <a:t>E</a:t>
            </a:r>
            <a:endParaRPr lang="en-US" sz="4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581400" y="5334000"/>
            <a:ext cx="61255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4400" dirty="0" smtClean="0">
                <a:latin typeface="Castellar" pitchFamily="18" charset="0"/>
                <a:sym typeface="Wingdings" pitchFamily="2" charset="2"/>
              </a:rPr>
              <a:t>Z</a:t>
            </a:r>
            <a:endParaRPr lang="en-US" sz="4400" dirty="0"/>
          </a:p>
        </p:txBody>
      </p:sp>
      <p:sp>
        <p:nvSpPr>
          <p:cNvPr id="16" name="TextBox 15"/>
          <p:cNvSpPr txBox="1"/>
          <p:nvPr/>
        </p:nvSpPr>
        <p:spPr>
          <a:xfrm>
            <a:off x="5715000" y="5486400"/>
            <a:ext cx="9585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True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8" grpId="0"/>
      <p:bldP spid="10" grpId="0"/>
      <p:bldP spid="11" grpId="0"/>
      <p:bldP spid="13" grpId="0"/>
      <p:bldP spid="1026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Write using symbols,     ,   , or both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10800000">
            <a:off x="5257800" y="1066800"/>
            <a:ext cx="5645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A</a:t>
            </a:r>
            <a:endParaRPr lang="en-US" sz="4400" dirty="0"/>
          </a:p>
        </p:txBody>
      </p:sp>
      <p:sp>
        <p:nvSpPr>
          <p:cNvPr id="5" name="Content Placeholder 4"/>
          <p:cNvSpPr txBox="1">
            <a:spLocks noGrp="1"/>
          </p:cNvSpPr>
          <p:nvPr>
            <p:ph idx="1"/>
          </p:nvPr>
        </p:nvSpPr>
        <p:spPr>
          <a:xfrm>
            <a:off x="457200" y="1905000"/>
            <a:ext cx="8229600" cy="3896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Arial" pitchFamily="34" charset="0"/>
                <a:cs typeface="Arial" pitchFamily="34" charset="0"/>
              </a:rPr>
              <a:t>No palm trees grow naturally in Wisconsin.</a:t>
            </a:r>
          </a:p>
          <a:p>
            <a:endParaRPr lang="en-US" sz="36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3600" b="1" dirty="0" smtClean="0">
                <a:latin typeface="Arial" pitchFamily="34" charset="0"/>
                <a:cs typeface="Arial" pitchFamily="34" charset="0"/>
              </a:rPr>
              <a:t>Any number divided by a certain number equals itself </a:t>
            </a:r>
            <a:r>
              <a:rPr lang="en-US" sz="3600" b="1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 </a:t>
            </a: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None/>
            </a:pPr>
            <a:endParaRPr lang="en-US" sz="4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0800000">
            <a:off x="5943600" y="1066800"/>
            <a:ext cx="533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Arial" pitchFamily="34" charset="0"/>
                <a:cs typeface="Arial" pitchFamily="34" charset="0"/>
              </a:rPr>
              <a:t>E</a:t>
            </a:r>
            <a:endParaRPr lang="en-US" sz="4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400" y="3200400"/>
            <a:ext cx="8330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</a:rPr>
              <a:t> palm trees x, x does not grow naturally in Wisconsin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10800000">
            <a:off x="381000" y="3200400"/>
            <a:ext cx="30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</a:rPr>
              <a:t>A</a:t>
            </a:r>
            <a:endParaRPr lang="en-US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77000" y="4343400"/>
            <a:ext cx="990600" cy="922283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9715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1000" y="5410200"/>
            <a:ext cx="8330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</a:rPr>
              <a:t> real numbers, r,     a number x </a:t>
            </a:r>
            <a:r>
              <a:rPr lang="en-US" sz="2800" dirty="0" err="1" smtClean="0">
                <a:solidFill>
                  <a:schemeClr val="accent3">
                    <a:lumMod val="75000"/>
                  </a:schemeClr>
                </a:solidFill>
              </a:rPr>
              <a:t>st</a:t>
            </a:r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 rot="10800000">
            <a:off x="304800" y="5410200"/>
            <a:ext cx="30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</a:rPr>
              <a:t>A</a:t>
            </a:r>
            <a:endParaRPr lang="en-US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10800000">
            <a:off x="2895600" y="5410200"/>
            <a:ext cx="53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</a:t>
            </a:r>
            <a:endParaRPr lang="en-US" sz="3200" dirty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0" y="5410200"/>
            <a:ext cx="685800" cy="638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2" grpId="0"/>
      <p:bldP spid="13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000" b="1" dirty="0" smtClean="0"/>
              <a:t>Page </a:t>
            </a:r>
            <a:r>
              <a:rPr lang="en-US" sz="8000" b="1" dirty="0" smtClean="0"/>
              <a:t>12 </a:t>
            </a:r>
            <a:r>
              <a:rPr lang="en-US" sz="8000" b="1" dirty="0" smtClean="0"/>
              <a:t>– 13 </a:t>
            </a:r>
          </a:p>
          <a:p>
            <a:pPr algn="ctr">
              <a:buNone/>
            </a:pPr>
            <a:r>
              <a:rPr lang="en-US" sz="8000" b="1" dirty="0" smtClean="0"/>
              <a:t>13 – 26; read 1.2</a:t>
            </a:r>
          </a:p>
          <a:p>
            <a:pPr algn="ctr">
              <a:buNone/>
            </a:pPr>
            <a:r>
              <a:rPr lang="en-US" sz="8000" b="1" dirty="0" smtClean="0"/>
              <a:t>p. 18 -19 1 - 12</a:t>
            </a:r>
            <a:endParaRPr lang="en-US" sz="8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038600" y="762000"/>
            <a:ext cx="46593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Extra credit: 3 points on 1</a:t>
            </a:r>
            <a:r>
              <a:rPr lang="en-US" sz="2400" b="1" baseline="30000" dirty="0" smtClean="0"/>
              <a:t>st</a:t>
            </a:r>
            <a:r>
              <a:rPr lang="en-US" sz="2400" b="1" dirty="0" smtClean="0"/>
              <a:t> test:</a:t>
            </a:r>
          </a:p>
          <a:p>
            <a:r>
              <a:rPr lang="en-US" sz="2400" b="1" dirty="0" smtClean="0"/>
              <a:t># 27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Laura's colors">
      <a:dk1>
        <a:srgbClr val="7030A0"/>
      </a:dk1>
      <a:lt1>
        <a:srgbClr val="FFCCFF"/>
      </a:lt1>
      <a:dk2>
        <a:srgbClr val="7030A0"/>
      </a:dk2>
      <a:lt2>
        <a:srgbClr val="FFCCFF"/>
      </a:lt2>
      <a:accent1>
        <a:srgbClr val="00B0F0"/>
      </a:accent1>
      <a:accent2>
        <a:srgbClr val="00FFFF"/>
      </a:accent2>
      <a:accent3>
        <a:srgbClr val="0033CC"/>
      </a:accent3>
      <a:accent4>
        <a:srgbClr val="FFFF00"/>
      </a:accent4>
      <a:accent5>
        <a:srgbClr val="2CFA1C"/>
      </a:accent5>
      <a:accent6>
        <a:srgbClr val="FF3399"/>
      </a:accent6>
      <a:hlink>
        <a:srgbClr val="FF0000"/>
      </a:hlink>
      <a:folHlink>
        <a:srgbClr val="CE1102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365</TotalTime>
  <Words>268</Words>
  <Application>Microsoft Office PowerPoint</Application>
  <PresentationFormat>On-screen Show (4:3)</PresentationFormat>
  <Paragraphs>67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Statements and Quantifiers</vt:lpstr>
      <vt:lpstr>What is a Statement?</vt:lpstr>
      <vt:lpstr>Quantifiers</vt:lpstr>
      <vt:lpstr>Quantifiers (continued)</vt:lpstr>
      <vt:lpstr>Write using symbols,     ,   , or both </vt:lpstr>
      <vt:lpstr>Homework</vt:lpstr>
    </vt:vector>
  </TitlesOfParts>
  <Company>Wayne Highlands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Statements and Quantifiers</dc:title>
  <dc:creator>teacher</dc:creator>
  <cp:lastModifiedBy>Laura Helbing</cp:lastModifiedBy>
  <cp:revision>5</cp:revision>
  <dcterms:created xsi:type="dcterms:W3CDTF">2010-06-20T19:13:36Z</dcterms:created>
  <dcterms:modified xsi:type="dcterms:W3CDTF">2012-08-28T13:10:56Z</dcterms:modified>
</cp:coreProperties>
</file>