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3" r:id="rId6"/>
    <p:sldId id="262" r:id="rId7"/>
    <p:sldId id="257" r:id="rId8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02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C4721-8067-4670-A622-31CDAB4D356A}" type="datetimeFigureOut">
              <a:rPr lang="fr-FR"/>
              <a:pPr>
                <a:defRPr/>
              </a:pPr>
              <a:t>19/12/2010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A2A22-E6FB-47B3-9F71-14CD1721E7A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05482-9AE7-4B53-AFCC-6D194FA4DA8E}" type="datetimeFigureOut">
              <a:rPr lang="fr-FR"/>
              <a:pPr>
                <a:defRPr/>
              </a:pPr>
              <a:t>19/12/2010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39B52-363B-4D48-9C53-0F530B0017F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5C20D-ECD8-4A47-A73B-48A1D9CC46A4}" type="datetimeFigureOut">
              <a:rPr lang="fr-FR"/>
              <a:pPr>
                <a:defRPr/>
              </a:pPr>
              <a:t>19/12/2010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0C985-6B0C-4DF3-8558-89D8044E5AC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BADD8-47DF-4EB9-AAD0-3F641E485D24}" type="datetimeFigureOut">
              <a:rPr lang="fr-FR"/>
              <a:pPr>
                <a:defRPr/>
              </a:pPr>
              <a:t>19/12/2010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E714E-17C6-4574-85B4-D41369F01E6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F195B-BD6C-463B-8CDF-AB8C1176E9A9}" type="datetimeFigureOut">
              <a:rPr lang="fr-FR"/>
              <a:pPr>
                <a:defRPr/>
              </a:pPr>
              <a:t>19/12/2010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5DB3C-6B3B-474C-B12E-A00DEC97BB4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338F5-FAEA-4B55-9ABF-54E11E09111A}" type="datetimeFigureOut">
              <a:rPr lang="fr-FR"/>
              <a:pPr>
                <a:defRPr/>
              </a:pPr>
              <a:t>19/12/2010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2A7E0-73D5-475B-839B-1E4F812CDD1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01DD3-4010-466D-B43E-C9887DD47CE7}" type="datetimeFigureOut">
              <a:rPr lang="fr-FR"/>
              <a:pPr>
                <a:defRPr/>
              </a:pPr>
              <a:t>19/12/2010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30B0F-4083-4C84-B6D1-5CE1259564D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A7B3D-D5F2-4C04-B042-189E9B1A1192}" type="datetimeFigureOut">
              <a:rPr lang="fr-FR"/>
              <a:pPr>
                <a:defRPr/>
              </a:pPr>
              <a:t>19/12/2010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EDACB-FFCF-427C-83DD-D163FF1AE74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D5B9E-A517-469E-9D3C-A84818EE5D14}" type="datetimeFigureOut">
              <a:rPr lang="fr-FR"/>
              <a:pPr>
                <a:defRPr/>
              </a:pPr>
              <a:t>19/12/2010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CDE09-7E22-427F-87AD-E08EBA780F4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46DAA-440B-46C0-8654-607423910096}" type="datetimeFigureOut">
              <a:rPr lang="fr-FR"/>
              <a:pPr>
                <a:defRPr/>
              </a:pPr>
              <a:t>19/12/2010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06886-2F01-411B-989C-A2C8A9E8C89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51050-0FCB-4F59-83F3-960A4F8DA5DE}" type="datetimeFigureOut">
              <a:rPr lang="fr-FR"/>
              <a:pPr>
                <a:defRPr/>
              </a:pPr>
              <a:t>19/12/2010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97509-F730-45A1-8164-91B7F2F2C43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0D98D5-74FB-4E65-987C-0C158755D6BC}" type="datetimeFigureOut">
              <a:rPr lang="fr-FR"/>
              <a:pPr>
                <a:defRPr/>
              </a:pPr>
              <a:t>19/12/2010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42AF299-E7CC-4C8B-9744-5F814971BCF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5.jpeg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Relationship Id="rId9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10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image" Target="../media/image5.jpeg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1.bin"/><Relationship Id="rId9" Type="http://schemas.openxmlformats.org/officeDocument/2006/relationships/oleObject" Target="../embeddings/oleObject16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1143000" y="3273425"/>
            <a:ext cx="6958013" cy="941388"/>
          </a:xfrm>
        </p:spPr>
        <p:txBody>
          <a:bodyPr/>
          <a:lstStyle/>
          <a:p>
            <a:pPr algn="l"/>
            <a:r>
              <a:rPr lang="fr-CA" dirty="0" err="1" smtClean="0">
                <a:solidFill>
                  <a:schemeClr val="bg1"/>
                </a:solidFill>
              </a:rPr>
              <a:t>Solving</a:t>
            </a:r>
            <a:r>
              <a:rPr lang="fr-CA" dirty="0" smtClean="0">
                <a:solidFill>
                  <a:schemeClr val="bg1"/>
                </a:solidFill>
              </a:rPr>
              <a:t> </a:t>
            </a:r>
            <a:r>
              <a:rPr lang="fr-CA" dirty="0" err="1" smtClean="0">
                <a:solidFill>
                  <a:schemeClr val="bg1"/>
                </a:solidFill>
              </a:rPr>
              <a:t>Equations</a:t>
            </a:r>
            <a:r>
              <a:rPr lang="fr-CA" dirty="0" smtClean="0">
                <a:solidFill>
                  <a:schemeClr val="bg1"/>
                </a:solidFill>
              </a:rPr>
              <a:t> </a:t>
            </a:r>
            <a:r>
              <a:rPr lang="fr-CA" dirty="0" err="1" smtClean="0">
                <a:solidFill>
                  <a:schemeClr val="bg1"/>
                </a:solidFill>
              </a:rPr>
              <a:t>with</a:t>
            </a:r>
            <a:r>
              <a:rPr lang="fr-CA" dirty="0" smtClean="0">
                <a:solidFill>
                  <a:schemeClr val="bg1"/>
                </a:solidFill>
              </a:rPr>
              <a:t> </a:t>
            </a:r>
            <a:r>
              <a:rPr lang="fr-CA" dirty="0" err="1" smtClean="0">
                <a:solidFill>
                  <a:schemeClr val="bg1"/>
                </a:solidFill>
              </a:rPr>
              <a:t>Algebraic</a:t>
            </a:r>
            <a:r>
              <a:rPr lang="fr-CA" dirty="0" smtClean="0">
                <a:solidFill>
                  <a:schemeClr val="bg1"/>
                </a:solidFill>
              </a:rPr>
              <a:t> Fractions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1752600" y="228600"/>
            <a:ext cx="6343650" cy="542925"/>
          </a:xfrm>
        </p:spPr>
        <p:txBody>
          <a:bodyPr/>
          <a:lstStyle/>
          <a:p>
            <a:pPr algn="l"/>
            <a:r>
              <a:rPr lang="fr-CA" sz="2800" dirty="0" smtClean="0">
                <a:solidFill>
                  <a:schemeClr val="bg1"/>
                </a:solidFill>
              </a:rPr>
              <a:t>Section 5.6</a:t>
            </a:r>
            <a:endParaRPr lang="fr-FR" sz="2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2000250" y="274638"/>
            <a:ext cx="6686550" cy="939800"/>
          </a:xfrm>
        </p:spPr>
        <p:txBody>
          <a:bodyPr/>
          <a:lstStyle/>
          <a:p>
            <a:pPr algn="l"/>
            <a:r>
              <a:rPr lang="fr-CA" dirty="0" err="1" smtClean="0">
                <a:solidFill>
                  <a:schemeClr val="bg1"/>
                </a:solidFill>
              </a:rPr>
              <a:t>Example</a:t>
            </a:r>
            <a:r>
              <a:rPr lang="fr-CA" dirty="0" smtClean="0">
                <a:solidFill>
                  <a:schemeClr val="bg1"/>
                </a:solidFill>
              </a:rPr>
              <a:t> 1 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457200" y="1760538"/>
            <a:ext cx="8229600" cy="4525962"/>
          </a:xfrm>
        </p:spPr>
        <p:txBody>
          <a:bodyPr/>
          <a:lstStyle/>
          <a:p>
            <a:r>
              <a:rPr lang="en-US" dirty="0" smtClean="0">
                <a:solidFill>
                  <a:srgbClr val="DD0205"/>
                </a:solidFill>
              </a:rPr>
              <a:t>Jamie would like to have a batting average of .300 for the season.  How, in his first 25 at-bats, he has only 6 hits.  If he has b more at-bats, what batting average A does he need in order to average .300 for all his at-bats?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609600" y="4495800"/>
          <a:ext cx="3554566" cy="1644650"/>
        </p:xfrm>
        <a:graphic>
          <a:graphicData uri="http://schemas.openxmlformats.org/presentationml/2006/ole">
            <p:oleObj spid="_x0000_s4100" name="Equation" r:id="rId4" imgW="850680" imgH="393480" progId="Equation.3">
              <p:embed/>
            </p:oleObj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4575175" y="4114800"/>
          <a:ext cx="2968625" cy="1437819"/>
        </p:xfrm>
        <a:graphic>
          <a:graphicData uri="http://schemas.openxmlformats.org/presentationml/2006/ole">
            <p:oleObj spid="_x0000_s4101" name="Equation" r:id="rId5" imgW="812520" imgH="393480" progId="Equation.3">
              <p:embed/>
            </p:oleObj>
          </a:graphicData>
        </a:graphic>
      </p:graphicFrame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6934200" y="5213350"/>
          <a:ext cx="2016125" cy="1644650"/>
        </p:xfrm>
        <a:graphic>
          <a:graphicData uri="http://schemas.openxmlformats.org/presentationml/2006/ole">
            <p:oleObj spid="_x0000_s4102" name="Equation" r:id="rId6" imgW="4824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2000250" y="274638"/>
            <a:ext cx="6686550" cy="939800"/>
          </a:xfrm>
        </p:spPr>
        <p:txBody>
          <a:bodyPr/>
          <a:lstStyle/>
          <a:p>
            <a:pPr algn="l"/>
            <a:r>
              <a:rPr lang="fr-CA" dirty="0" err="1" smtClean="0">
                <a:solidFill>
                  <a:schemeClr val="bg1"/>
                </a:solidFill>
              </a:rPr>
              <a:t>Example</a:t>
            </a:r>
            <a:r>
              <a:rPr lang="fr-CA" dirty="0" smtClean="0">
                <a:solidFill>
                  <a:schemeClr val="bg1"/>
                </a:solidFill>
              </a:rPr>
              <a:t> 2 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457200" y="1760538"/>
            <a:ext cx="8229600" cy="4525962"/>
          </a:xfrm>
        </p:spPr>
        <p:txBody>
          <a:bodyPr/>
          <a:lstStyle/>
          <a:p>
            <a:r>
              <a:rPr lang="en-US" dirty="0" smtClean="0">
                <a:solidFill>
                  <a:srgbClr val="DD0205"/>
                </a:solidFill>
              </a:rPr>
              <a:t>Find all real solutions to </a:t>
            </a:r>
          </a:p>
          <a:p>
            <a:pPr>
              <a:buNone/>
            </a:pPr>
            <a:endParaRPr lang="en-US" dirty="0" smtClean="0">
              <a:solidFill>
                <a:srgbClr val="DD0205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143000" y="2286000"/>
          <a:ext cx="5942013" cy="1644650"/>
        </p:xfrm>
        <a:graphic>
          <a:graphicData uri="http://schemas.openxmlformats.org/presentationml/2006/ole">
            <p:oleObj spid="_x0000_s17410" name="Equation" r:id="rId4" imgW="1422360" imgH="393480" progId="Equation.3">
              <p:embed/>
            </p:oleObj>
          </a:graphicData>
        </a:graphic>
      </p:graphicFrame>
      <p:graphicFrame>
        <p:nvGraphicFramePr>
          <p:cNvPr id="17413" name="Object 4"/>
          <p:cNvGraphicFramePr>
            <a:graphicFrameLocks noChangeAspect="1"/>
          </p:cNvGraphicFramePr>
          <p:nvPr/>
        </p:nvGraphicFramePr>
        <p:xfrm>
          <a:off x="152400" y="4114800"/>
          <a:ext cx="3979863" cy="1644650"/>
        </p:xfrm>
        <a:graphic>
          <a:graphicData uri="http://schemas.openxmlformats.org/presentationml/2006/ole">
            <p:oleObj spid="_x0000_s17413" name="Equation" r:id="rId5" imgW="952200" imgH="393480" progId="Equation.3">
              <p:embed/>
            </p:oleObj>
          </a:graphicData>
        </a:graphic>
      </p:graphicFrame>
      <p:graphicFrame>
        <p:nvGraphicFramePr>
          <p:cNvPr id="17414" name="Object 4"/>
          <p:cNvGraphicFramePr>
            <a:graphicFrameLocks noChangeAspect="1"/>
          </p:cNvGraphicFramePr>
          <p:nvPr/>
        </p:nvGraphicFramePr>
        <p:xfrm>
          <a:off x="4191000" y="4038600"/>
          <a:ext cx="4775200" cy="849313"/>
        </p:xfrm>
        <a:graphic>
          <a:graphicData uri="http://schemas.openxmlformats.org/presentationml/2006/ole">
            <p:oleObj spid="_x0000_s17414" name="Equation" r:id="rId6" imgW="1143000" imgH="203040" progId="Equation.3">
              <p:embed/>
            </p:oleObj>
          </a:graphicData>
        </a:graphic>
      </p:graphicFrame>
      <p:graphicFrame>
        <p:nvGraphicFramePr>
          <p:cNvPr id="17415" name="Object 4"/>
          <p:cNvGraphicFramePr>
            <a:graphicFrameLocks noChangeAspect="1"/>
          </p:cNvGraphicFramePr>
          <p:nvPr/>
        </p:nvGraphicFramePr>
        <p:xfrm>
          <a:off x="4011613" y="5029200"/>
          <a:ext cx="4829175" cy="849313"/>
        </p:xfrm>
        <a:graphic>
          <a:graphicData uri="http://schemas.openxmlformats.org/presentationml/2006/ole">
            <p:oleObj spid="_x0000_s17415" name="Equation" r:id="rId7" imgW="1155600" imgH="203040" progId="Equation.3">
              <p:embed/>
            </p:oleObj>
          </a:graphicData>
        </a:graphic>
      </p:graphicFrame>
      <p:graphicFrame>
        <p:nvGraphicFramePr>
          <p:cNvPr id="17416" name="Object 4"/>
          <p:cNvGraphicFramePr>
            <a:graphicFrameLocks noChangeAspect="1"/>
          </p:cNvGraphicFramePr>
          <p:nvPr/>
        </p:nvGraphicFramePr>
        <p:xfrm>
          <a:off x="3709988" y="5715000"/>
          <a:ext cx="4722812" cy="849313"/>
        </p:xfrm>
        <a:graphic>
          <a:graphicData uri="http://schemas.openxmlformats.org/presentationml/2006/ole">
            <p:oleObj spid="_x0000_s17416" name="Equation" r:id="rId8" imgW="1130040" imgH="203040" progId="Equation.3">
              <p:embed/>
            </p:oleObj>
          </a:graphicData>
        </a:graphic>
      </p:graphicFrame>
      <p:graphicFrame>
        <p:nvGraphicFramePr>
          <p:cNvPr id="17417" name="Object 4"/>
          <p:cNvGraphicFramePr>
            <a:graphicFrameLocks noChangeAspect="1"/>
          </p:cNvGraphicFramePr>
          <p:nvPr/>
        </p:nvGraphicFramePr>
        <p:xfrm>
          <a:off x="5486400" y="1066800"/>
          <a:ext cx="3024188" cy="1646237"/>
        </p:xfrm>
        <a:graphic>
          <a:graphicData uri="http://schemas.openxmlformats.org/presentationml/2006/ole">
            <p:oleObj spid="_x0000_s17417" name="Equation" r:id="rId9" imgW="7236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2000250" y="274638"/>
            <a:ext cx="6686550" cy="939800"/>
          </a:xfrm>
        </p:spPr>
        <p:txBody>
          <a:bodyPr/>
          <a:lstStyle/>
          <a:p>
            <a:pPr algn="l"/>
            <a:r>
              <a:rPr lang="fr-CA" dirty="0" err="1" smtClean="0">
                <a:solidFill>
                  <a:schemeClr val="bg1"/>
                </a:solidFill>
              </a:rPr>
              <a:t>Example</a:t>
            </a:r>
            <a:r>
              <a:rPr lang="fr-CA" dirty="0" smtClean="0">
                <a:solidFill>
                  <a:schemeClr val="bg1"/>
                </a:solidFill>
              </a:rPr>
              <a:t> 3 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457200" y="1760538"/>
            <a:ext cx="8229600" cy="4525962"/>
          </a:xfrm>
        </p:spPr>
        <p:txBody>
          <a:bodyPr/>
          <a:lstStyle/>
          <a:p>
            <a:r>
              <a:rPr lang="en-US" dirty="0" smtClean="0">
                <a:solidFill>
                  <a:srgbClr val="DD0205"/>
                </a:solidFill>
              </a:rPr>
              <a:t>The air distance from Chicago to LA is about 1800 miles.  According to airline schedules, planes are expected to be about 7.5 hours in the air in completing a round trip.  If the typical tailwind is about 45 mph from LA to Chicago, what is the expected speed of the plane in still air?</a:t>
            </a:r>
          </a:p>
        </p:txBody>
      </p:sp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1752600" y="5029200"/>
          <a:ext cx="5624513" cy="1644650"/>
        </p:xfrm>
        <a:graphic>
          <a:graphicData uri="http://schemas.openxmlformats.org/presentationml/2006/ole">
            <p:oleObj spid="_x0000_s16388" name="Equation" r:id="rId4" imgW="13460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4648200" y="0"/>
          <a:ext cx="4343400" cy="1270043"/>
        </p:xfrm>
        <a:graphic>
          <a:graphicData uri="http://schemas.openxmlformats.org/presentationml/2006/ole">
            <p:oleObj spid="_x0000_s22530" name="Equation" r:id="rId4" imgW="1346040" imgH="393480" progId="Equation.3">
              <p:embed/>
            </p:oleObj>
          </a:graphicData>
        </a:graphic>
      </p:graphicFrame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2000250" y="274638"/>
            <a:ext cx="6686550" cy="939800"/>
          </a:xfrm>
        </p:spPr>
        <p:txBody>
          <a:bodyPr/>
          <a:lstStyle/>
          <a:p>
            <a:pPr algn="l"/>
            <a:r>
              <a:rPr lang="fr-CA" dirty="0" err="1" smtClean="0">
                <a:solidFill>
                  <a:schemeClr val="bg1"/>
                </a:solidFill>
              </a:rPr>
              <a:t>Example</a:t>
            </a:r>
            <a:r>
              <a:rPr lang="fr-CA" dirty="0" smtClean="0">
                <a:solidFill>
                  <a:schemeClr val="bg1"/>
                </a:solidFill>
              </a:rPr>
              <a:t> 3 </a:t>
            </a:r>
            <a:endParaRPr lang="fr-FR" dirty="0" smtClean="0">
              <a:solidFill>
                <a:schemeClr val="bg1"/>
              </a:solidFill>
            </a:endParaRPr>
          </a:p>
        </p:txBody>
      </p:sp>
      <p:graphicFrame>
        <p:nvGraphicFramePr>
          <p:cNvPr id="22531" name="Object 6"/>
          <p:cNvGraphicFramePr>
            <a:graphicFrameLocks noChangeAspect="1"/>
          </p:cNvGraphicFramePr>
          <p:nvPr/>
        </p:nvGraphicFramePr>
        <p:xfrm>
          <a:off x="0" y="1524000"/>
          <a:ext cx="6899038" cy="1371600"/>
        </p:xfrm>
        <a:graphic>
          <a:graphicData uri="http://schemas.openxmlformats.org/presentationml/2006/ole">
            <p:oleObj spid="_x0000_s22531" name="Equation" r:id="rId5" imgW="2108160" imgH="419040" progId="Equation.3">
              <p:embed/>
            </p:oleObj>
          </a:graphicData>
        </a:graphic>
      </p:graphicFrame>
      <p:graphicFrame>
        <p:nvGraphicFramePr>
          <p:cNvPr id="22532" name="Object 6"/>
          <p:cNvGraphicFramePr>
            <a:graphicFrameLocks noChangeAspect="1"/>
          </p:cNvGraphicFramePr>
          <p:nvPr/>
        </p:nvGraphicFramePr>
        <p:xfrm>
          <a:off x="228600" y="2971800"/>
          <a:ext cx="4572000" cy="1371600"/>
        </p:xfrm>
        <a:graphic>
          <a:graphicData uri="http://schemas.openxmlformats.org/presentationml/2006/ole">
            <p:oleObj spid="_x0000_s22532" name="Equation" r:id="rId6" imgW="1396800" imgH="419040" progId="Equation.3">
              <p:embed/>
            </p:oleObj>
          </a:graphicData>
        </a:graphic>
      </p:graphicFrame>
      <p:graphicFrame>
        <p:nvGraphicFramePr>
          <p:cNvPr id="22533" name="Object 6"/>
          <p:cNvGraphicFramePr>
            <a:graphicFrameLocks noChangeAspect="1"/>
          </p:cNvGraphicFramePr>
          <p:nvPr/>
        </p:nvGraphicFramePr>
        <p:xfrm>
          <a:off x="0" y="4572000"/>
          <a:ext cx="6069013" cy="665163"/>
        </p:xfrm>
        <a:graphic>
          <a:graphicData uri="http://schemas.openxmlformats.org/presentationml/2006/ole">
            <p:oleObj spid="_x0000_s22533" name="Equation" r:id="rId7" imgW="1854000" imgH="203040" progId="Equation.3">
              <p:embed/>
            </p:oleObj>
          </a:graphicData>
        </a:graphic>
      </p:graphicFrame>
      <p:graphicFrame>
        <p:nvGraphicFramePr>
          <p:cNvPr id="22534" name="Object 6"/>
          <p:cNvGraphicFramePr>
            <a:graphicFrameLocks noChangeAspect="1"/>
          </p:cNvGraphicFramePr>
          <p:nvPr/>
        </p:nvGraphicFramePr>
        <p:xfrm>
          <a:off x="228600" y="5257800"/>
          <a:ext cx="5154613" cy="665163"/>
        </p:xfrm>
        <a:graphic>
          <a:graphicData uri="http://schemas.openxmlformats.org/presentationml/2006/ole">
            <p:oleObj spid="_x0000_s22534" name="Equation" r:id="rId8" imgW="1574640" imgH="203040" progId="Equation.3">
              <p:embed/>
            </p:oleObj>
          </a:graphicData>
        </a:graphic>
      </p:graphicFrame>
      <p:graphicFrame>
        <p:nvGraphicFramePr>
          <p:cNvPr id="22535" name="Object 6"/>
          <p:cNvGraphicFramePr>
            <a:graphicFrameLocks noChangeAspect="1"/>
          </p:cNvGraphicFramePr>
          <p:nvPr/>
        </p:nvGraphicFramePr>
        <p:xfrm>
          <a:off x="0" y="6019800"/>
          <a:ext cx="5818187" cy="665163"/>
        </p:xfrm>
        <a:graphic>
          <a:graphicData uri="http://schemas.openxmlformats.org/presentationml/2006/ole">
            <p:oleObj spid="_x0000_s22535" name="Equation" r:id="rId9" imgW="1777680" imgH="203040" progId="Equation.3">
              <p:embed/>
            </p:oleObj>
          </a:graphicData>
        </a:graphic>
      </p:graphicFrame>
      <p:graphicFrame>
        <p:nvGraphicFramePr>
          <p:cNvPr id="22536" name="Object 6"/>
          <p:cNvGraphicFramePr>
            <a:graphicFrameLocks noChangeAspect="1"/>
          </p:cNvGraphicFramePr>
          <p:nvPr/>
        </p:nvGraphicFramePr>
        <p:xfrm>
          <a:off x="5105400" y="3048000"/>
          <a:ext cx="3865563" cy="665163"/>
        </p:xfrm>
        <a:graphic>
          <a:graphicData uri="http://schemas.openxmlformats.org/presentationml/2006/ole">
            <p:oleObj spid="_x0000_s22536" name="Equation" r:id="rId10" imgW="1180800" imgH="203040" progId="Equation.3">
              <p:embed/>
            </p:oleObj>
          </a:graphicData>
        </a:graphic>
      </p:graphicFrame>
      <p:sp>
        <p:nvSpPr>
          <p:cNvPr id="13" name="Oval 12"/>
          <p:cNvSpPr/>
          <p:nvPr/>
        </p:nvSpPr>
        <p:spPr>
          <a:xfrm>
            <a:off x="5867400" y="2743200"/>
            <a:ext cx="1600200" cy="1143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2000250" y="274638"/>
            <a:ext cx="6686550" cy="939800"/>
          </a:xfrm>
        </p:spPr>
        <p:txBody>
          <a:bodyPr/>
          <a:lstStyle/>
          <a:p>
            <a:pPr algn="l"/>
            <a:r>
              <a:rPr lang="fr-CA" dirty="0" err="1" smtClean="0">
                <a:solidFill>
                  <a:schemeClr val="bg1"/>
                </a:solidFill>
              </a:rPr>
              <a:t>Homework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457200" y="1760538"/>
            <a:ext cx="8229600" cy="4525962"/>
          </a:xfrm>
        </p:spPr>
        <p:txBody>
          <a:bodyPr/>
          <a:lstStyle/>
          <a:p>
            <a:pPr algn="ctr">
              <a:buNone/>
            </a:pPr>
            <a:r>
              <a:rPr lang="en-US" sz="11500" b="1" dirty="0" smtClean="0">
                <a:solidFill>
                  <a:srgbClr val="DD0205"/>
                </a:solidFill>
              </a:rPr>
              <a:t>p. 315 – 316</a:t>
            </a:r>
          </a:p>
          <a:p>
            <a:pPr algn="ctr">
              <a:buNone/>
            </a:pPr>
            <a:r>
              <a:rPr lang="en-US" sz="11500" b="1" dirty="0" smtClean="0">
                <a:solidFill>
                  <a:srgbClr val="DD0205"/>
                </a:solidFill>
              </a:rPr>
              <a:t>2, 3, 7 - 13</a:t>
            </a:r>
            <a:endParaRPr lang="en-US" sz="11500" b="1" dirty="0" smtClean="0">
              <a:solidFill>
                <a:srgbClr val="DD020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143125" y="274638"/>
            <a:ext cx="6543675" cy="1143000"/>
          </a:xfrm>
        </p:spPr>
        <p:txBody>
          <a:bodyPr/>
          <a:lstStyle/>
          <a:p>
            <a:pPr algn="l"/>
            <a:r>
              <a:rPr lang="fr-CA" smtClean="0">
                <a:solidFill>
                  <a:srgbClr val="DD0205"/>
                </a:solidFill>
              </a:rPr>
              <a:t>Title</a:t>
            </a:r>
            <a:endParaRPr lang="fr-FR" smtClean="0">
              <a:solidFill>
                <a:srgbClr val="DD0205"/>
              </a:solidFill>
            </a:endParaRP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2000250" y="1600200"/>
            <a:ext cx="6686550" cy="4525963"/>
          </a:xfrm>
        </p:spPr>
        <p:txBody>
          <a:bodyPr/>
          <a:lstStyle/>
          <a:p>
            <a:r>
              <a:rPr lang="fr-FR" smtClean="0">
                <a:solidFill>
                  <a:srgbClr val="DD0205"/>
                </a:solidFill>
              </a:rPr>
              <a:t>Lorem ipsum dolor sit amet, consectetuer adipiscing elit. Vivamus et magna. Fusce sed sem sed magna suscipit egestas. </a:t>
            </a:r>
          </a:p>
          <a:p>
            <a:r>
              <a:rPr lang="fr-FR" smtClean="0">
                <a:solidFill>
                  <a:srgbClr val="DD0205"/>
                </a:solidFill>
              </a:rPr>
              <a:t>Lorem ipsum dolor sit amet, consectetuer adipiscing elit. Vivamus et magna. Fusce sed sem sed magna suscipit egestas.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54</Template>
  <TotalTime>162</TotalTime>
  <Words>191</Words>
  <Application>Microsoft Office PowerPoint</Application>
  <PresentationFormat>On-screen Show (4:3)</PresentationFormat>
  <Paragraphs>15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54</vt:lpstr>
      <vt:lpstr>Equation</vt:lpstr>
      <vt:lpstr>Microsoft Equation 3.0</vt:lpstr>
      <vt:lpstr>Solving Equations with Algebraic Fractions</vt:lpstr>
      <vt:lpstr>Example 1 </vt:lpstr>
      <vt:lpstr>Example 2 </vt:lpstr>
      <vt:lpstr>Example 3 </vt:lpstr>
      <vt:lpstr>Example 3 </vt:lpstr>
      <vt:lpstr>Homework</vt:lpstr>
      <vt:lpstr>Title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Solving Equations with Algebraic Fractions</dc:title>
  <dc:creator>Kevin Lockwood</dc:creator>
  <cp:lastModifiedBy>Kevin Lockwood</cp:lastModifiedBy>
  <cp:revision>4</cp:revision>
  <dcterms:created xsi:type="dcterms:W3CDTF">2010-12-19T20:50:27Z</dcterms:created>
  <dcterms:modified xsi:type="dcterms:W3CDTF">2010-12-20T00:17:00Z</dcterms:modified>
</cp:coreProperties>
</file>