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11CE"/>
    <a:srgbClr val="10FC2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F1C9-DDBD-4BAA-AB6C-13F7D2BF6458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E42E948-BB74-4BFF-B782-BBB994CA32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F1C9-DDBD-4BAA-AB6C-13F7D2BF6458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2E948-BB74-4BFF-B782-BBB994CA32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F1C9-DDBD-4BAA-AB6C-13F7D2BF6458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2E948-BB74-4BFF-B782-BBB994CA32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F1C9-DDBD-4BAA-AB6C-13F7D2BF6458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2E948-BB74-4BFF-B782-BBB994CA32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F1C9-DDBD-4BAA-AB6C-13F7D2BF6458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42E948-BB74-4BFF-B782-BBB994CA32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F1C9-DDBD-4BAA-AB6C-13F7D2BF6458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2E948-BB74-4BFF-B782-BBB994CA32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F1C9-DDBD-4BAA-AB6C-13F7D2BF6458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2E948-BB74-4BFF-B782-BBB994CA32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F1C9-DDBD-4BAA-AB6C-13F7D2BF6458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2E948-BB74-4BFF-B782-BBB994CA32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F1C9-DDBD-4BAA-AB6C-13F7D2BF6458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2E948-BB74-4BFF-B782-BBB994CA32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F1C9-DDBD-4BAA-AB6C-13F7D2BF6458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2E948-BB74-4BFF-B782-BBB994CA32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F1C9-DDBD-4BAA-AB6C-13F7D2BF6458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42E948-BB74-4BFF-B782-BBB994CA32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67BF1C9-DDBD-4BAA-AB6C-13F7D2BF6458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E42E948-BB74-4BFF-B782-BBB994CA32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1.2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Sets and Domains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 (1.2)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839200" cy="45720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600" b="1" dirty="0" smtClean="0"/>
              <a:t>Tell </a:t>
            </a:r>
            <a:r>
              <a:rPr lang="en-US" sz="3600" b="1" dirty="0" smtClean="0"/>
              <a:t>which are the following are examples of an </a:t>
            </a:r>
            <a:r>
              <a:rPr lang="en-US" sz="3600" b="1" dirty="0" smtClean="0"/>
              <a:t>open sentence:</a:t>
            </a:r>
          </a:p>
          <a:p>
            <a:pPr marL="514350" indent="-514350">
              <a:buAutoNum type="alphaLcPeriod"/>
            </a:pPr>
            <a:r>
              <a:rPr lang="en-US" sz="3600" b="1" dirty="0" smtClean="0"/>
              <a:t>2.5g                 b. y &gt; 14         </a:t>
            </a:r>
            <a:r>
              <a:rPr lang="en-US" sz="3600" b="1" dirty="0" smtClean="0"/>
              <a:t>    </a:t>
            </a:r>
            <a:r>
              <a:rPr lang="en-US" sz="3600" b="1" dirty="0" smtClean="0"/>
              <a:t>c. </a:t>
            </a:r>
            <a:r>
              <a:rPr lang="en-US" sz="3600" b="1" dirty="0" smtClean="0"/>
              <a:t>1.1855 </a:t>
            </a:r>
            <a:r>
              <a:rPr lang="en-US" sz="3600" b="1" dirty="0" smtClean="0"/>
              <a:t>&lt; 5</a:t>
            </a:r>
          </a:p>
          <a:p>
            <a:pPr marL="514350" indent="-514350">
              <a:buAutoNum type="alphaLcPeriod"/>
            </a:pPr>
            <a:endParaRPr lang="en-US" sz="3600" b="1" dirty="0"/>
          </a:p>
          <a:p>
            <a:pPr marL="514350" indent="-514350">
              <a:buNone/>
            </a:pPr>
            <a:r>
              <a:rPr lang="en-US" sz="3600" b="1" dirty="0" smtClean="0"/>
              <a:t>2. Which of the numbers 8, 15, and 20 are solutions to </a:t>
            </a:r>
            <a:endParaRPr lang="en-US" sz="3600" b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276600" y="4267200"/>
          <a:ext cx="1714500" cy="2108200"/>
        </p:xfrm>
        <a:graphic>
          <a:graphicData uri="http://schemas.openxmlformats.org/presentationml/2006/ole">
            <p:oleObj spid="_x0000_s1026" name="Equation" r:id="rId3" imgW="380880" imgH="406080" progId="Equation.3">
              <p:embed/>
            </p:oleObj>
          </a:graphicData>
        </a:graphic>
      </p:graphicFrame>
      <p:sp>
        <p:nvSpPr>
          <p:cNvPr id="5" name="Oval 4"/>
          <p:cNvSpPr/>
          <p:nvPr/>
        </p:nvSpPr>
        <p:spPr>
          <a:xfrm>
            <a:off x="3200400" y="2590800"/>
            <a:ext cx="609600" cy="685800"/>
          </a:xfrm>
          <a:prstGeom prst="ellipse">
            <a:avLst/>
          </a:prstGeom>
          <a:noFill/>
          <a:ln>
            <a:solidFill>
              <a:srgbClr val="FB11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105400" y="3886200"/>
            <a:ext cx="381000" cy="533400"/>
          </a:xfrm>
          <a:prstGeom prst="ellipse">
            <a:avLst/>
          </a:prstGeom>
          <a:noFill/>
          <a:ln>
            <a:solidFill>
              <a:srgbClr val="FB11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562600" y="3886200"/>
            <a:ext cx="457200" cy="533400"/>
          </a:xfrm>
          <a:prstGeom prst="ellipse">
            <a:avLst/>
          </a:prstGeom>
          <a:noFill/>
          <a:ln>
            <a:solidFill>
              <a:srgbClr val="FB11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010400" y="3886200"/>
            <a:ext cx="533400" cy="533400"/>
          </a:xfrm>
          <a:prstGeom prst="ellipse">
            <a:avLst/>
          </a:prstGeom>
          <a:noFill/>
          <a:ln>
            <a:solidFill>
              <a:srgbClr val="FB11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Set: collection of elements </a:t>
            </a:r>
          </a:p>
          <a:p>
            <a:endParaRPr lang="en-US" dirty="0" smtClean="0"/>
          </a:p>
          <a:p>
            <a:r>
              <a:rPr lang="en-US" dirty="0" smtClean="0"/>
              <a:t>Two sets are equal if…</a:t>
            </a:r>
          </a:p>
          <a:p>
            <a:pPr lvl="1">
              <a:buNone/>
            </a:pPr>
            <a:r>
              <a:rPr lang="en-US" dirty="0" smtClean="0"/>
              <a:t>They have the same elements!</a:t>
            </a:r>
          </a:p>
          <a:p>
            <a:pPr lvl="1">
              <a:buNone/>
            </a:pPr>
            <a:r>
              <a:rPr lang="en-US" dirty="0" smtClean="0"/>
              <a:t>ORDER DOES NOT ORDER!!!!</a:t>
            </a:r>
          </a:p>
          <a:p>
            <a:pPr lvl="1">
              <a:buNone/>
            </a:pPr>
            <a:endParaRPr lang="en-US" dirty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Frequently used types of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Whole numbers:   0, 1, 2, 3, 596</a:t>
            </a:r>
          </a:p>
          <a:p>
            <a:pPr>
              <a:buNone/>
            </a:pPr>
            <a:r>
              <a:rPr lang="en-US" dirty="0" smtClean="0"/>
              <a:t>		- ONLY 0 and POSITIVE NUMBERS!</a:t>
            </a:r>
            <a:endParaRPr lang="en-US" dirty="0"/>
          </a:p>
          <a:p>
            <a:r>
              <a:rPr lang="en-US" dirty="0" smtClean="0"/>
              <a:t>Integers:  -3, 7, 0 , 91, -904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- NEGATIVE AND POSITIVE NUMBERS!</a:t>
            </a:r>
          </a:p>
          <a:p>
            <a:r>
              <a:rPr lang="en-US" dirty="0" smtClean="0"/>
              <a:t>Rational numbers:  ½, .5, 4.625, -3/4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-all integers and </a:t>
            </a:r>
            <a:r>
              <a:rPr lang="en-US" dirty="0" smtClean="0"/>
              <a:t>fractions and decimals which terminate 	or have a pattern</a:t>
            </a:r>
            <a:endParaRPr lang="en-US" dirty="0"/>
          </a:p>
          <a:p>
            <a:r>
              <a:rPr lang="en-US" dirty="0" smtClean="0"/>
              <a:t>Real numbers: 4/5, -2, 0, </a:t>
            </a:r>
            <a:r>
              <a:rPr lang="el-GR" dirty="0" smtClean="0"/>
              <a:t>π</a:t>
            </a: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- everything!!  (try </a:t>
            </a:r>
            <a:r>
              <a:rPr lang="el-GR" dirty="0" smtClean="0"/>
              <a:t>π</a:t>
            </a:r>
            <a:r>
              <a:rPr lang="en-US" dirty="0" smtClean="0"/>
              <a:t> in your calculator…)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04800" y="685800"/>
            <a:ext cx="8839200" cy="5562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219200" y="1295400"/>
            <a:ext cx="5867400" cy="4419600"/>
          </a:xfrm>
          <a:prstGeom prst="ellipse">
            <a:avLst/>
          </a:prstGeom>
          <a:solidFill>
            <a:srgbClr val="FB11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828800" y="1981200"/>
            <a:ext cx="4572000" cy="2895600"/>
          </a:xfrm>
          <a:prstGeom prst="ellipse">
            <a:avLst/>
          </a:prstGeom>
          <a:solidFill>
            <a:srgbClr val="10FC2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362200" y="2590800"/>
            <a:ext cx="3505200" cy="1676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Whole Numbers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4267200"/>
            <a:ext cx="1554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Integers</a:t>
            </a:r>
            <a:endParaRPr lang="en-US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14600" y="4876800"/>
            <a:ext cx="32488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Rational Numbers</a:t>
            </a:r>
            <a:endParaRPr lang="en-US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81400" y="5638800"/>
            <a:ext cx="25669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Real Numbers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4997015"/>
            <a:ext cx="6553200" cy="1860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3429000"/>
            <a:ext cx="6553200" cy="1860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981200"/>
            <a:ext cx="6553200" cy="1860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382000" cy="1554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Domain:  all values that can be substituted for a variable and make sense!!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458200" cy="4525963"/>
          </a:xfrm>
        </p:spPr>
        <p:txBody>
          <a:bodyPr/>
          <a:lstStyle/>
          <a:p>
            <a:r>
              <a:rPr lang="en-US" dirty="0" smtClean="0"/>
              <a:t>Graph all solutions to x &lt; </a:t>
            </a:r>
            <a:r>
              <a:rPr lang="en-US" dirty="0" smtClean="0"/>
              <a:t>3 </a:t>
            </a:r>
            <a:r>
              <a:rPr lang="en-US" dirty="0" smtClean="0"/>
              <a:t>when the domain is:</a:t>
            </a:r>
          </a:p>
          <a:p>
            <a:endParaRPr lang="en-US" dirty="0"/>
          </a:p>
          <a:p>
            <a:r>
              <a:rPr lang="en-US" dirty="0" smtClean="0"/>
              <a:t>Whole #s –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Integers –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Real #s - </a:t>
            </a:r>
          </a:p>
        </p:txBody>
      </p:sp>
      <p:sp>
        <p:nvSpPr>
          <p:cNvPr id="5" name="Oval 4"/>
          <p:cNvSpPr/>
          <p:nvPr/>
        </p:nvSpPr>
        <p:spPr>
          <a:xfrm>
            <a:off x="6400800" y="2743200"/>
            <a:ext cx="3048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867400" y="2743200"/>
            <a:ext cx="3048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334000" y="2743200"/>
            <a:ext cx="3048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400800" y="4191000"/>
            <a:ext cx="3048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867400" y="4191000"/>
            <a:ext cx="3048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334000" y="4191000"/>
            <a:ext cx="3048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4876800" y="4191000"/>
            <a:ext cx="3048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419600" y="4191000"/>
            <a:ext cx="3048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886200" y="4191000"/>
            <a:ext cx="3048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781800" y="5638800"/>
            <a:ext cx="381000" cy="45720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>
            <a:stCxn id="32" idx="2"/>
          </p:cNvCxnSpPr>
          <p:nvPr/>
        </p:nvCxnSpPr>
        <p:spPr>
          <a:xfrm rot="10800000">
            <a:off x="2209800" y="5867400"/>
            <a:ext cx="45720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2895600" y="4191000"/>
            <a:ext cx="3048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429000" y="4191000"/>
            <a:ext cx="3048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5" grpId="0" animBg="1"/>
      <p:bldP spid="17" grpId="0" animBg="1"/>
      <p:bldP spid="23" grpId="0" animBg="1"/>
      <p:bldP spid="24" grpId="0" animBg="1"/>
      <p:bldP spid="25" grpId="0" animBg="1"/>
      <p:bldP spid="26" grpId="0" animBg="1"/>
      <p:bldP spid="22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808038"/>
          </a:xfrm>
        </p:spPr>
        <p:txBody>
          <a:bodyPr/>
          <a:lstStyle/>
          <a:p>
            <a:r>
              <a:rPr lang="en-US" dirty="0" smtClean="0"/>
              <a:t>Graphing with real numbers!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914400"/>
            <a:ext cx="77724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Open interval :  if &gt; or &lt; </a:t>
            </a:r>
          </a:p>
          <a:p>
            <a:pPr>
              <a:buNone/>
            </a:pPr>
            <a:r>
              <a:rPr lang="en-US" dirty="0" smtClean="0"/>
              <a:t>			Circle not filled in</a:t>
            </a:r>
            <a:r>
              <a:rPr lang="en-US" dirty="0" smtClean="0"/>
              <a:t>!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en-US" dirty="0" smtClean="0"/>
              <a:t>y &gt; -2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Closed interval:  if ≥ or ≤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Circle filled in</a:t>
            </a:r>
            <a:r>
              <a:rPr lang="en-US" dirty="0" smtClean="0"/>
              <a:t>!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	3 ≥ x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t="28662"/>
          <a:stretch>
            <a:fillRect/>
          </a:stretch>
        </p:blipFill>
        <p:spPr bwMode="auto">
          <a:xfrm>
            <a:off x="1219200" y="2438400"/>
            <a:ext cx="6553200" cy="132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t="34486"/>
          <a:stretch>
            <a:fillRect/>
          </a:stretch>
        </p:blipFill>
        <p:spPr bwMode="auto">
          <a:xfrm>
            <a:off x="1143000" y="5257800"/>
            <a:ext cx="6553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val 5"/>
          <p:cNvSpPr/>
          <p:nvPr/>
        </p:nvSpPr>
        <p:spPr>
          <a:xfrm>
            <a:off x="3276600" y="2590800"/>
            <a:ext cx="381000" cy="304800"/>
          </a:xfrm>
          <a:prstGeom prst="ellipse">
            <a:avLst/>
          </a:prstGeom>
          <a:noFill/>
          <a:ln w="76200">
            <a:solidFill>
              <a:srgbClr val="10FC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715000" y="5334000"/>
            <a:ext cx="381000" cy="304800"/>
          </a:xfrm>
          <a:prstGeom prst="ellipse">
            <a:avLst/>
          </a:prstGeom>
          <a:solidFill>
            <a:srgbClr val="FB11CE"/>
          </a:solidFill>
          <a:ln>
            <a:solidFill>
              <a:srgbClr val="FB11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6" idx="6"/>
          </p:cNvCxnSpPr>
          <p:nvPr/>
        </p:nvCxnSpPr>
        <p:spPr>
          <a:xfrm>
            <a:off x="3657600" y="2743200"/>
            <a:ext cx="3962400" cy="1588"/>
          </a:xfrm>
          <a:prstGeom prst="straightConnector1">
            <a:avLst/>
          </a:prstGeom>
          <a:ln w="76200">
            <a:solidFill>
              <a:srgbClr val="10FC2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 flipV="1">
            <a:off x="1295400" y="5454836"/>
            <a:ext cx="4399196" cy="31564"/>
          </a:xfrm>
          <a:prstGeom prst="straightConnector1">
            <a:avLst/>
          </a:prstGeom>
          <a:ln w="76200">
            <a:solidFill>
              <a:srgbClr val="FB11C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9600" b="1" dirty="0" smtClean="0"/>
              <a:t>Pages 14 – 15 </a:t>
            </a:r>
          </a:p>
          <a:p>
            <a:pPr algn="ctr">
              <a:buNone/>
            </a:pPr>
            <a:r>
              <a:rPr lang="en-US" sz="9600" b="1" dirty="0" smtClean="0"/>
              <a:t>6 – 24</a:t>
            </a:r>
          </a:p>
          <a:p>
            <a:pPr algn="ctr">
              <a:buNone/>
            </a:pPr>
            <a:r>
              <a:rPr lang="en-US" sz="9600" b="1" dirty="0" smtClean="0"/>
              <a:t>Evens!</a:t>
            </a:r>
            <a:endParaRPr lang="en-US" sz="9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188</TotalTime>
  <Words>156</Words>
  <Application>Microsoft Office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Equity</vt:lpstr>
      <vt:lpstr>Equation</vt:lpstr>
      <vt:lpstr>Sets and Domains </vt:lpstr>
      <vt:lpstr>Getting started… (1.2)</vt:lpstr>
      <vt:lpstr>Definitions</vt:lpstr>
      <vt:lpstr>Frequently used types of numbers</vt:lpstr>
      <vt:lpstr>Sets</vt:lpstr>
      <vt:lpstr>Domain:  all values that can be substituted for a variable and make sense!! </vt:lpstr>
      <vt:lpstr>Graphing with real numbers!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Sets and Domains </dc:title>
  <dc:creator>Laura Helbing</dc:creator>
  <cp:lastModifiedBy>Laura Helbing</cp:lastModifiedBy>
  <cp:revision>2</cp:revision>
  <dcterms:created xsi:type="dcterms:W3CDTF">2011-09-08T15:17:30Z</dcterms:created>
  <dcterms:modified xsi:type="dcterms:W3CDTF">2011-09-09T00:58:19Z</dcterms:modified>
</cp:coreProperties>
</file>