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7" r:id="rId3"/>
    <p:sldId id="264" r:id="rId4"/>
    <p:sldId id="257" r:id="rId5"/>
    <p:sldId id="266" r:id="rId6"/>
    <p:sldId id="260" r:id="rId7"/>
    <p:sldId id="261" r:id="rId8"/>
    <p:sldId id="262" r:id="rId9"/>
    <p:sldId id="258" r:id="rId10"/>
  </p:sldIdLst>
  <p:sldSz cx="9144000" cy="6858000" type="screen4x3"/>
  <p:notesSz cx="6858000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58" d="100"/>
          <a:sy n="58" d="100"/>
        </p:scale>
        <p:origin x="-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2A843-CD8B-418A-9029-6C245F91DF7C}" type="datetimeFigureOut">
              <a:rPr lang="en-US" smtClean="0"/>
              <a:t>12/9/15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D4C15-3625-4A35-88E4-2554A251C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4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4E6F-66AA-4F85-8054-9EE94B225AB2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5063" y="688975"/>
            <a:ext cx="4587875" cy="3441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0744"/>
            <a:ext cx="5486400" cy="4131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19894"/>
            <a:ext cx="2971800" cy="459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59E50-9E04-4EE5-A32D-A04E0939B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79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99C64C-3759-411F-9846-6CB46C9CAE36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2D836-1C4A-43F1-9C6A-37F60E326D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287E4EE-150D-48FA-A6EA-E9F7F573207A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1350BC-A02E-47E3-A314-695B5B267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5.7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Socrative</a:t>
            </a:r>
            <a:r>
              <a:rPr lang="en-US" dirty="0" smtClean="0"/>
              <a:t> (12/9)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choose a card out of a standard deck.  P(diamond)?</a:t>
            </a:r>
          </a:p>
          <a:p>
            <a:r>
              <a:rPr lang="en-US" dirty="0" smtClean="0"/>
              <a:t>You roll 2 fair dice.  P(5 or 7)?</a:t>
            </a:r>
          </a:p>
          <a:p>
            <a:r>
              <a:rPr lang="en-US" dirty="0" smtClean="0"/>
              <a:t>The chance it will rain tomorrow is 37%.  What is the probability of its complement?</a:t>
            </a:r>
          </a:p>
          <a:p>
            <a:r>
              <a:rPr lang="en-US" dirty="0" smtClean="0"/>
              <a:t>A plush Minnie Mouse doll is on sale for $20.00.  The original price was $30.00.  What is the discount rate?  Please write your answer to the nearest whole percent.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323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371600" y="685800"/>
            <a:ext cx="7162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A </a:t>
            </a:r>
            <a:r>
              <a:rPr lang="en-US" altLang="en-US" sz="3000" b="1" u="sng" dirty="0">
                <a:latin typeface="Cambria" pitchFamily="18" charset="0"/>
              </a:rPr>
              <a:t>compound event</a:t>
            </a:r>
            <a:r>
              <a:rPr lang="en-US" altLang="en-US" sz="3000" dirty="0">
                <a:latin typeface="Cambria" pitchFamily="18" charset="0"/>
              </a:rPr>
              <a:t> </a:t>
            </a: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is made up of one or more separate events.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To find the probability of a compound event, you need to know if the events are independent or dependent.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838200" y="3232150"/>
            <a:ext cx="70866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Events are </a:t>
            </a:r>
            <a:r>
              <a:rPr lang="en-US" altLang="en-US" sz="3000" b="1" u="sng" dirty="0">
                <a:latin typeface="Cambria" pitchFamily="18" charset="0"/>
              </a:rPr>
              <a:t>independent events</a:t>
            </a:r>
            <a:r>
              <a:rPr lang="en-US" altLang="en-US" sz="3000" dirty="0">
                <a:latin typeface="Cambria" pitchFamily="18" charset="0"/>
              </a:rPr>
              <a:t> </a:t>
            </a: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if the occurrence of one event DOES NOT affect the probability of the other. 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Events are </a:t>
            </a:r>
            <a:r>
              <a:rPr lang="en-US" altLang="en-US" sz="3000" b="1" u="sng" dirty="0">
                <a:latin typeface="Cambria" pitchFamily="18" charset="0"/>
              </a:rPr>
              <a:t>dependent events</a:t>
            </a:r>
            <a:r>
              <a:rPr lang="en-US" altLang="en-US" sz="3000" dirty="0">
                <a:latin typeface="Cambria" pitchFamily="18" charset="0"/>
              </a:rPr>
              <a:t> </a:t>
            </a:r>
            <a:r>
              <a:rPr lang="en-US" altLang="en-US" sz="3000" dirty="0">
                <a:solidFill>
                  <a:schemeClr val="tx1">
                    <a:lumMod val="25000"/>
                  </a:schemeClr>
                </a:solidFill>
                <a:latin typeface="Cambria" pitchFamily="18" charset="0"/>
              </a:rPr>
              <a:t>if the occurrence of one event DOES affect the probability of the other.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" grpId="0"/>
      <p:bldP spid="123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Practice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 smtClean="0"/>
          </a:p>
          <a:p>
            <a:pPr marL="533400" indent="-533400">
              <a:buFont typeface="Wingdings" pitchFamily="2" charset="2"/>
              <a:buNone/>
            </a:pPr>
            <a:endParaRPr lang="en-US" dirty="0" smtClean="0"/>
          </a:p>
          <a:p>
            <a:pPr marL="533400" indent="-533400">
              <a:buFont typeface="Wingdings" pitchFamily="2" charset="2"/>
              <a:buNone/>
            </a:pPr>
            <a:endParaRPr lang="en-US" dirty="0" smtClean="0"/>
          </a:p>
          <a:p>
            <a:pPr marL="533400" indent="-533400">
              <a:buFont typeface="Wingdings" pitchFamily="2" charset="2"/>
              <a:buNone/>
            </a:pPr>
            <a:endParaRPr lang="en-US" dirty="0" smtClean="0"/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/>
              <a:t>1</a:t>
            </a:r>
            <a:r>
              <a:rPr lang="en-US" dirty="0"/>
              <a:t>. P(roll even #, spin odd) =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2. P(roll a 2 or 3, spin a 7) =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3. P(roll a 7, spin an even #) </a:t>
            </a:r>
            <a:r>
              <a:rPr lang="en-US" dirty="0" smtClean="0"/>
              <a:t>=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/>
              <a:t>4. Are these events independent or dependent?</a:t>
            </a: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8800"/>
            <a:ext cx="144243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2954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Probabilities: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03248"/>
            <a:ext cx="8503920" cy="5102352"/>
          </a:xfrm>
        </p:spPr>
        <p:txBody>
          <a:bodyPr/>
          <a:lstStyle/>
          <a:p>
            <a:r>
              <a:rPr lang="en-US" dirty="0" smtClean="0"/>
              <a:t>P( a AND b) :  P(A) * P(B  given A)</a:t>
            </a:r>
          </a:p>
          <a:p>
            <a:endParaRPr lang="en-US" dirty="0"/>
          </a:p>
          <a:p>
            <a:r>
              <a:rPr lang="en-US" dirty="0" smtClean="0"/>
              <a:t>P(a OR b) : P(A) + P(B)</a:t>
            </a:r>
          </a:p>
          <a:p>
            <a:endParaRPr lang="en-US" dirty="0" smtClean="0"/>
          </a:p>
          <a:p>
            <a:r>
              <a:rPr lang="en-US" dirty="0" smtClean="0"/>
              <a:t>Relative Frequency:  the probability of </a:t>
            </a:r>
            <a:r>
              <a:rPr lang="en-US" dirty="0" smtClean="0"/>
              <a:t>an</a:t>
            </a:r>
            <a:r>
              <a:rPr lang="en-US" dirty="0" smtClean="0"/>
              <a:t> </a:t>
            </a:r>
            <a:r>
              <a:rPr lang="en-US" dirty="0" smtClean="0"/>
              <a:t>event </a:t>
            </a:r>
            <a:r>
              <a:rPr lang="en-US" dirty="0" smtClean="0"/>
              <a:t>that actually occurred- </a:t>
            </a:r>
            <a:r>
              <a:rPr lang="en-US" dirty="0" smtClean="0"/>
              <a:t>written as a </a:t>
            </a:r>
            <a:r>
              <a:rPr lang="en-US" dirty="0" smtClean="0"/>
              <a:t>percent or fraction.</a:t>
            </a:r>
          </a:p>
          <a:p>
            <a:r>
              <a:rPr lang="en-US" dirty="0" smtClean="0"/>
              <a:t>Theoretical Probability: Probability of events that SHOULD occur mathematically.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Uncopyrightable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P(vowel):</a:t>
            </a:r>
          </a:p>
          <a:p>
            <a:pPr>
              <a:buNone/>
            </a:pPr>
            <a:r>
              <a:rPr lang="en-US" dirty="0" smtClean="0"/>
              <a:t>P</a:t>
            </a:r>
            <a:r>
              <a:rPr lang="en-US" dirty="0" smtClean="0"/>
              <a:t>(vowel, then immediately pulling out another vowel)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P(consonant): </a:t>
            </a:r>
          </a:p>
          <a:p>
            <a:pPr>
              <a:buNone/>
            </a:pPr>
            <a:r>
              <a:rPr lang="en-US" dirty="0" smtClean="0"/>
              <a:t>P(vowel or consonant):</a:t>
            </a:r>
          </a:p>
          <a:p>
            <a:pPr>
              <a:buNone/>
            </a:pPr>
            <a:r>
              <a:rPr lang="en-US" dirty="0" smtClean="0"/>
              <a:t>P(A, not putting it back, then U):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socks are in a drawer: 3 red, 4 blue, 3 white.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the probability that you will pick a red sock and then pick a blue sock 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the probability that you will pick a red sock, return it to the drawer, then pick a blue sock?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coin and a die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P(heads, even #):</a:t>
            </a:r>
          </a:p>
          <a:p>
            <a:endParaRPr lang="en-US" dirty="0"/>
          </a:p>
          <a:p>
            <a:r>
              <a:rPr lang="en-US" dirty="0" smtClean="0"/>
              <a:t>P(tails, # less than 3):</a:t>
            </a:r>
          </a:p>
          <a:p>
            <a:endParaRPr lang="en-US" dirty="0"/>
          </a:p>
          <a:p>
            <a:r>
              <a:rPr lang="en-US" dirty="0" smtClean="0"/>
              <a:t>P(tails, 5 or 6):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62071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You Try…</a:t>
            </a:r>
          </a:p>
        </p:txBody>
      </p:sp>
      <p:graphicFrame>
        <p:nvGraphicFramePr>
          <p:cNvPr id="3114" name="Group 42"/>
          <p:cNvGraphicFramePr>
            <a:graphicFrameLocks noGrp="1"/>
          </p:cNvGraphicFramePr>
          <p:nvPr>
            <p:ph sz="half" idx="2"/>
          </p:nvPr>
        </p:nvGraphicFramePr>
        <p:xfrm>
          <a:off x="533400" y="2590800"/>
          <a:ext cx="7658100" cy="1063626"/>
        </p:xfrm>
        <a:graphic>
          <a:graphicData uri="http://schemas.openxmlformats.org/drawingml/2006/table">
            <a:tbl>
              <a:tblPr/>
              <a:tblGrid>
                <a:gridCol w="2319338"/>
                <a:gridCol w="971550"/>
                <a:gridCol w="1454150"/>
                <a:gridCol w="1457325"/>
                <a:gridCol w="1455737"/>
              </a:tblGrid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Outcome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Probability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9" name="Rectangle 36"/>
          <p:cNvSpPr>
            <a:spLocks noChangeArrowheads="1"/>
          </p:cNvSpPr>
          <p:nvPr/>
        </p:nvSpPr>
        <p:spPr bwMode="auto">
          <a:xfrm>
            <a:off x="0" y="14478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latin typeface="Arial" charset="0"/>
              </a:rPr>
              <a:t>Use the table to find the probability of each event.</a:t>
            </a:r>
          </a:p>
        </p:txBody>
      </p:sp>
      <p:sp>
        <p:nvSpPr>
          <p:cNvPr id="4120" name="Rectangle 37"/>
          <p:cNvSpPr>
            <a:spLocks noChangeArrowheads="1"/>
          </p:cNvSpPr>
          <p:nvPr/>
        </p:nvSpPr>
        <p:spPr bwMode="auto">
          <a:xfrm>
            <a:off x="381000" y="4419600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latin typeface="Arial" charset="0"/>
              </a:rPr>
              <a:t>1. </a:t>
            </a:r>
            <a:r>
              <a:rPr lang="en-US" sz="2800" i="1">
                <a:latin typeface="Arial" charset="0"/>
              </a:rPr>
              <a:t>P</a:t>
            </a:r>
            <a:r>
              <a:rPr lang="en-US" sz="2800">
                <a:latin typeface="Arial" charset="0"/>
              </a:rPr>
              <a:t>(C)    </a:t>
            </a:r>
            <a:r>
              <a:rPr lang="en-US" sz="2800" b="1">
                <a:latin typeface="Arial" charset="0"/>
              </a:rPr>
              <a:t>2. </a:t>
            </a:r>
            <a:r>
              <a:rPr lang="en-US" sz="2800" i="1">
                <a:latin typeface="Arial" charset="0"/>
              </a:rPr>
              <a:t>P</a:t>
            </a:r>
            <a:r>
              <a:rPr lang="en-US" sz="2800">
                <a:latin typeface="Arial" charset="0"/>
              </a:rPr>
              <a:t>(not B)    </a:t>
            </a:r>
            <a:r>
              <a:rPr lang="en-US" sz="2800" b="1">
                <a:latin typeface="Arial" charset="0"/>
              </a:rPr>
              <a:t>3. </a:t>
            </a:r>
            <a:r>
              <a:rPr lang="en-US" sz="2800" i="1">
                <a:latin typeface="Arial" charset="0"/>
              </a:rPr>
              <a:t>P</a:t>
            </a:r>
            <a:r>
              <a:rPr lang="en-US" sz="2800">
                <a:latin typeface="Arial" charset="0"/>
              </a:rPr>
              <a:t>(A or D)    </a:t>
            </a:r>
            <a:r>
              <a:rPr lang="en-US" sz="2800" b="1">
                <a:latin typeface="Arial" charset="0"/>
              </a:rPr>
              <a:t>4. </a:t>
            </a:r>
            <a:r>
              <a:rPr lang="en-US" sz="2800" i="1">
                <a:latin typeface="Arial" charset="0"/>
              </a:rPr>
              <a:t>P</a:t>
            </a:r>
            <a:r>
              <a:rPr lang="en-US" sz="2800">
                <a:latin typeface="Arial" charset="0"/>
              </a:rPr>
              <a:t>(A and C)</a:t>
            </a:r>
          </a:p>
        </p:txBody>
      </p:sp>
      <p:sp>
        <p:nvSpPr>
          <p:cNvPr id="4121" name="TextBox 6"/>
          <p:cNvSpPr txBox="1">
            <a:spLocks noChangeArrowheads="1"/>
          </p:cNvSpPr>
          <p:nvPr/>
        </p:nvSpPr>
        <p:spPr bwMode="auto">
          <a:xfrm>
            <a:off x="990600" y="5334000"/>
            <a:ext cx="8610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Remember:</a:t>
            </a:r>
          </a:p>
          <a:p>
            <a:r>
              <a:rPr lang="en-US">
                <a:latin typeface="Comic Sans MS" pitchFamily="66" charset="0"/>
              </a:rPr>
              <a:t>	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Or</a:t>
            </a:r>
            <a:r>
              <a:rPr lang="en-US">
                <a:latin typeface="Comic Sans MS" pitchFamily="66" charset="0"/>
              </a:rPr>
              <a:t> means to </a:t>
            </a:r>
            <a:r>
              <a:rPr lang="en-US" b="1">
                <a:latin typeface="Comic Sans MS" pitchFamily="66" charset="0"/>
              </a:rPr>
              <a:t>add</a:t>
            </a:r>
            <a:r>
              <a:rPr lang="en-US">
                <a:latin typeface="Comic Sans MS" pitchFamily="66" charset="0"/>
              </a:rPr>
              <a:t> the probabilities together.</a:t>
            </a:r>
          </a:p>
          <a:p>
            <a:r>
              <a:rPr lang="en-US">
                <a:latin typeface="Comic Sans MS" pitchFamily="66" charset="0"/>
              </a:rPr>
              <a:t>	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Not</a:t>
            </a:r>
            <a:r>
              <a:rPr lang="en-US">
                <a:latin typeface="Comic Sans MS" pitchFamily="66" charset="0"/>
              </a:rPr>
              <a:t> means </a:t>
            </a:r>
            <a:r>
              <a:rPr lang="en-US" b="1">
                <a:latin typeface="Comic Sans MS" pitchFamily="66" charset="0"/>
              </a:rPr>
              <a:t>add </a:t>
            </a:r>
            <a:r>
              <a:rPr lang="en-US" b="1" i="1">
                <a:latin typeface="Comic Sans MS" pitchFamily="66" charset="0"/>
              </a:rPr>
              <a:t>all of the other </a:t>
            </a:r>
            <a:r>
              <a:rPr lang="en-US">
                <a:latin typeface="Comic Sans MS" pitchFamily="66" charset="0"/>
              </a:rPr>
              <a:t>probabilities together. </a:t>
            </a:r>
          </a:p>
          <a:p>
            <a:r>
              <a:rPr lang="en-US">
                <a:latin typeface="Comic Sans MS" pitchFamily="66" charset="0"/>
              </a:rPr>
              <a:t>	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And</a:t>
            </a:r>
            <a:r>
              <a:rPr lang="en-US">
                <a:latin typeface="Comic Sans MS" pitchFamily="66" charset="0"/>
              </a:rPr>
              <a:t> means to </a:t>
            </a:r>
            <a:r>
              <a:rPr lang="en-US" b="1">
                <a:latin typeface="Comic Sans MS" pitchFamily="66" charset="0"/>
              </a:rPr>
              <a:t>multiply</a:t>
            </a:r>
            <a:r>
              <a:rPr lang="en-US">
                <a:latin typeface="Comic Sans MS" pitchFamily="66" charset="0"/>
              </a:rPr>
              <a:t> the probabilities</a:t>
            </a:r>
            <a:r>
              <a:rPr lang="en-US"/>
              <a:t>.</a:t>
            </a:r>
          </a:p>
          <a:p>
            <a:r>
              <a:rPr lang="en-US"/>
              <a:t>	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173</TotalTime>
  <Words>470</Words>
  <Application>Microsoft Macintosh PowerPoint</Application>
  <PresentationFormat>On-screen Show (4:3)</PresentationFormat>
  <Paragraphs>69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Probability</vt:lpstr>
      <vt:lpstr>Socrative (12/9)</vt:lpstr>
      <vt:lpstr>PowerPoint Presentation</vt:lpstr>
      <vt:lpstr>Practice </vt:lpstr>
      <vt:lpstr>Solving Probabilities:</vt:lpstr>
      <vt:lpstr>Probability:</vt:lpstr>
      <vt:lpstr>PowerPoint Presentation</vt:lpstr>
      <vt:lpstr>A coin and a die</vt:lpstr>
      <vt:lpstr>You Try…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Probability</dc:title>
  <dc:creator>Laura Helbing</dc:creator>
  <cp:lastModifiedBy>Wayne  Highlands</cp:lastModifiedBy>
  <cp:revision>7</cp:revision>
  <cp:lastPrinted>2015-12-09T14:49:30Z</cp:lastPrinted>
  <dcterms:created xsi:type="dcterms:W3CDTF">2012-12-17T14:50:44Z</dcterms:created>
  <dcterms:modified xsi:type="dcterms:W3CDTF">2015-12-09T16:34:03Z</dcterms:modified>
</cp:coreProperties>
</file>