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5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B73FB-F9CF-4093-A6A3-2CDFD046D025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76F4F-B115-475D-8D53-19DD8508B7E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B73FB-F9CF-4093-A6A3-2CDFD046D025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76F4F-B115-475D-8D53-19DD8508B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B73FB-F9CF-4093-A6A3-2CDFD046D025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76F4F-B115-475D-8D53-19DD8508B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B73FB-F9CF-4093-A6A3-2CDFD046D025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76F4F-B115-475D-8D53-19DD8508B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B73FB-F9CF-4093-A6A3-2CDFD046D025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76F4F-B115-475D-8D53-19DD8508B7E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B73FB-F9CF-4093-A6A3-2CDFD046D025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76F4F-B115-475D-8D53-19DD8508B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B73FB-F9CF-4093-A6A3-2CDFD046D025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76F4F-B115-475D-8D53-19DD8508B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B73FB-F9CF-4093-A6A3-2CDFD046D025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76F4F-B115-475D-8D53-19DD8508B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B73FB-F9CF-4093-A6A3-2CDFD046D025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76F4F-B115-475D-8D53-19DD8508B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B73FB-F9CF-4093-A6A3-2CDFD046D025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76F4F-B115-475D-8D53-19DD8508B7E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2DAB73FB-F9CF-4093-A6A3-2CDFD046D025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21876F4F-B115-475D-8D53-19DD8508B7E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DAB73FB-F9CF-4093-A6A3-2CDFD046D025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1876F4F-B115-475D-8D53-19DD8508B7E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Parallel Vectors and Equations of Lines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10.6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for the day…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scalar products of two-space vectors</a:t>
            </a:r>
          </a:p>
          <a:p>
            <a:r>
              <a:rPr lang="en-US" dirty="0" smtClean="0"/>
              <a:t>Prove or disprove generalizations about vector operations</a:t>
            </a:r>
          </a:p>
          <a:p>
            <a:r>
              <a:rPr lang="en-US" dirty="0" smtClean="0"/>
              <a:t>Identify parallel and orthogonal vectors</a:t>
            </a:r>
          </a:p>
          <a:p>
            <a:r>
              <a:rPr lang="en-US" dirty="0" smtClean="0"/>
              <a:t>Represent scalar multiplication of two-space vectors graphically</a:t>
            </a:r>
          </a:p>
          <a:p>
            <a:r>
              <a:rPr lang="en-US" dirty="0" smtClean="0"/>
              <a:t>Represent lines in a plane using vector equations.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Parallel Vectors and Equations of Lines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5638800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b="1" dirty="0" smtClean="0"/>
              <a:t>A vector w = &lt;w</a:t>
            </a:r>
            <a:r>
              <a:rPr lang="en-US" b="1" baseline="-25000" dirty="0" smtClean="0"/>
              <a:t>1</a:t>
            </a:r>
            <a:r>
              <a:rPr lang="en-US" b="1" dirty="0" smtClean="0"/>
              <a:t>, w</a:t>
            </a:r>
            <a:r>
              <a:rPr lang="en-US" b="1" baseline="-25000" dirty="0" smtClean="0"/>
              <a:t>2</a:t>
            </a:r>
            <a:r>
              <a:rPr lang="en-US" b="1" dirty="0" smtClean="0"/>
              <a:t>&gt; is a scalar multiple of vector u = &lt;u</a:t>
            </a:r>
            <a:r>
              <a:rPr lang="en-US" b="1" baseline="-25000" dirty="0" smtClean="0"/>
              <a:t>1</a:t>
            </a:r>
            <a:r>
              <a:rPr lang="en-US" b="1" dirty="0" smtClean="0"/>
              <a:t>, u</a:t>
            </a:r>
            <a:r>
              <a:rPr lang="en-US" b="1" baseline="-25000" dirty="0" smtClean="0"/>
              <a:t>2</a:t>
            </a:r>
            <a:r>
              <a:rPr lang="en-US" b="1" dirty="0" smtClean="0"/>
              <a:t>&gt; written w = </a:t>
            </a:r>
            <a:r>
              <a:rPr lang="en-US" b="1" dirty="0" err="1" smtClean="0"/>
              <a:t>ku</a:t>
            </a:r>
            <a:r>
              <a:rPr lang="en-US" b="1" dirty="0" smtClean="0"/>
              <a:t> </a:t>
            </a:r>
            <a:r>
              <a:rPr lang="en-US" b="1" dirty="0" err="1" smtClean="0"/>
              <a:t>iff</a:t>
            </a:r>
            <a:r>
              <a:rPr lang="en-US" b="1" dirty="0" smtClean="0"/>
              <a:t> there exists a real number k such that &lt;w</a:t>
            </a:r>
            <a:r>
              <a:rPr lang="en-US" b="1" baseline="-25000" dirty="0" smtClean="0"/>
              <a:t>1</a:t>
            </a:r>
            <a:r>
              <a:rPr lang="en-US" b="1" dirty="0" smtClean="0"/>
              <a:t>, w</a:t>
            </a:r>
            <a:r>
              <a:rPr lang="en-US" b="1" baseline="-25000" dirty="0" smtClean="0"/>
              <a:t>2</a:t>
            </a:r>
            <a:r>
              <a:rPr lang="en-US" b="1" dirty="0" smtClean="0"/>
              <a:t>&gt;  = &lt;ku</a:t>
            </a:r>
            <a:r>
              <a:rPr lang="en-US" b="1" baseline="-25000" dirty="0" smtClean="0"/>
              <a:t>1</a:t>
            </a:r>
            <a:r>
              <a:rPr lang="en-US" b="1" dirty="0" smtClean="0"/>
              <a:t>, ku</a:t>
            </a:r>
            <a:r>
              <a:rPr lang="en-US" b="1" baseline="-25000" dirty="0" smtClean="0"/>
              <a:t>2</a:t>
            </a:r>
            <a:r>
              <a:rPr lang="en-US" b="1" dirty="0" smtClean="0"/>
              <a:t>&gt;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b="1" dirty="0" smtClean="0"/>
              <a:t>Nonzero vectors u and v are parallel </a:t>
            </a:r>
            <a:r>
              <a:rPr lang="en-US" b="1" dirty="0" err="1" smtClean="0"/>
              <a:t>iff</a:t>
            </a:r>
            <a:r>
              <a:rPr lang="en-US" b="1" dirty="0" smtClean="0"/>
              <a:t> there exists a real number t ≠ 0 </a:t>
            </a:r>
            <a:r>
              <a:rPr lang="en-US" b="1" dirty="0" err="1" smtClean="0"/>
              <a:t>st</a:t>
            </a:r>
            <a:r>
              <a:rPr lang="en-US" b="1" dirty="0" smtClean="0"/>
              <a:t> u = </a:t>
            </a:r>
            <a:r>
              <a:rPr lang="en-US" b="1" dirty="0" err="1" smtClean="0"/>
              <a:t>tv</a:t>
            </a:r>
            <a:endParaRPr lang="en-US" b="1" dirty="0" smtClean="0"/>
          </a:p>
          <a:p>
            <a:pPr marL="274320" indent="-274320">
              <a:buFont typeface="Wingdings 3"/>
              <a:buChar char=""/>
              <a:defRPr/>
            </a:pPr>
            <a:r>
              <a:rPr lang="en-US" dirty="0"/>
              <a:t>Two vectors are parallel if they have the same or exactly opposite direction</a:t>
            </a:r>
            <a:r>
              <a:rPr lang="en-US" dirty="0" smtClean="0"/>
              <a:t>.</a:t>
            </a:r>
            <a:endParaRPr lang="en-US" b="1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b="1" dirty="0" smtClean="0"/>
              <a:t>The line through P = &lt; x</a:t>
            </a:r>
            <a:r>
              <a:rPr lang="en-US" b="1" baseline="-25000" dirty="0" smtClean="0"/>
              <a:t>0,</a:t>
            </a:r>
            <a:r>
              <a:rPr lang="en-US" b="1" dirty="0" smtClean="0"/>
              <a:t> y</a:t>
            </a:r>
            <a:r>
              <a:rPr lang="en-US" b="1" baseline="-25000" dirty="0" smtClean="0"/>
              <a:t>0</a:t>
            </a:r>
            <a:r>
              <a:rPr lang="en-US" b="1" dirty="0" smtClean="0"/>
              <a:t>&gt; that is parallel to the vector v = &lt;</a:t>
            </a:r>
            <a:r>
              <a:rPr lang="en-US" b="1" dirty="0" err="1" smtClean="0"/>
              <a:t>a,b</a:t>
            </a:r>
            <a:r>
              <a:rPr lang="en-US" b="1" dirty="0" smtClean="0"/>
              <a:t>&gt; has the vector equation </a:t>
            </a:r>
            <a:endParaRPr lang="en-US" b="1" dirty="0"/>
          </a:p>
          <a:p>
            <a:pPr marL="274320" indent="-274320" eaLnBrk="1" fontAlgn="auto" hangingPunct="1">
              <a:spcAft>
                <a:spcPts val="0"/>
              </a:spcAft>
              <a:buNone/>
              <a:defRPr/>
            </a:pPr>
            <a:r>
              <a:rPr lang="en-US" b="1" dirty="0" smtClean="0"/>
              <a:t>			&lt;</a:t>
            </a:r>
            <a:r>
              <a:rPr lang="en-US" b="1" dirty="0" smtClean="0"/>
              <a:t>x – x</a:t>
            </a:r>
            <a:r>
              <a:rPr lang="en-US" b="1" baseline="-25000" dirty="0" smtClean="0"/>
              <a:t>0</a:t>
            </a:r>
            <a:r>
              <a:rPr lang="en-US" b="1" dirty="0" smtClean="0"/>
              <a:t>, y – y</a:t>
            </a:r>
            <a:r>
              <a:rPr lang="en-US" b="1" baseline="-25000" dirty="0" smtClean="0"/>
              <a:t>0</a:t>
            </a:r>
            <a:r>
              <a:rPr lang="en-US" b="1" dirty="0" smtClean="0"/>
              <a:t>&gt; = t &lt;a, b&gt;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b="1" dirty="0" smtClean="0"/>
              <a:t>		Where </a:t>
            </a:r>
            <a:r>
              <a:rPr lang="en-US" b="1" dirty="0" smtClean="0"/>
              <a:t>t may be any real number.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1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937125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The vector u begins a (3, -7) and ends at (-4, 8).  The vector v = 6.6u is in standard </a:t>
            </a:r>
            <a:r>
              <a:rPr lang="en-US" dirty="0" smtClean="0"/>
              <a:t>position. </a:t>
            </a:r>
            <a:r>
              <a:rPr lang="en-US" dirty="0" smtClean="0"/>
              <a:t>Where does v begin and where does it end?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It is in standard position, so we know it begins at (0, 0)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Vector u = &lt;-7, 15&gt; </a:t>
            </a:r>
          </a:p>
          <a:p>
            <a:pPr eaLnBrk="1" hangingPunct="1"/>
            <a:r>
              <a:rPr lang="en-US" dirty="0" smtClean="0"/>
              <a:t>V = 6.6 &lt;-7, 15&gt;</a:t>
            </a:r>
          </a:p>
          <a:p>
            <a:pPr eaLnBrk="1" hangingPunct="1"/>
            <a:r>
              <a:rPr lang="en-US" dirty="0" smtClean="0"/>
              <a:t>V = &lt;-46.2, 99&gt;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686800" cy="4625609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Arial Black" pitchFamily="34" charset="0"/>
              </a:rPr>
              <a:t>Tell whether the two given vectors are parallel and justify your answer.</a:t>
            </a:r>
          </a:p>
          <a:p>
            <a:endParaRPr lang="en-US" b="1" dirty="0">
              <a:latin typeface="Arial Black" pitchFamily="34" charset="0"/>
            </a:endParaRPr>
          </a:p>
          <a:p>
            <a:r>
              <a:rPr lang="en-US" b="1" dirty="0" smtClean="0">
                <a:latin typeface="Arial Black" pitchFamily="34" charset="0"/>
              </a:rPr>
              <a:t>&lt;1,-2&gt;   and &lt;-6, 12&gt;</a:t>
            </a:r>
          </a:p>
          <a:p>
            <a:pPr>
              <a:buNone/>
            </a:pPr>
            <a:r>
              <a:rPr lang="en-US" b="1" dirty="0" smtClean="0">
                <a:latin typeface="Arial Black" pitchFamily="34" charset="0"/>
              </a:rPr>
              <a:t>		    Yes, k = -6</a:t>
            </a:r>
            <a:endParaRPr lang="en-US" b="1" dirty="0">
              <a:latin typeface="Arial Black" pitchFamily="34" charset="0"/>
            </a:endParaRPr>
          </a:p>
          <a:p>
            <a:endParaRPr lang="en-US" b="1" dirty="0" smtClean="0">
              <a:latin typeface="Arial Black" pitchFamily="34" charset="0"/>
            </a:endParaRPr>
          </a:p>
          <a:p>
            <a:r>
              <a:rPr lang="en-US" b="1" dirty="0" smtClean="0">
                <a:latin typeface="Arial Black" pitchFamily="34" charset="0"/>
              </a:rPr>
              <a:t>[13, 17</a:t>
            </a:r>
            <a:r>
              <a:rPr lang="en-US" b="1" dirty="0" smtClean="0">
                <a:latin typeface="Arial Black" pitchFamily="34" charset="0"/>
                <a:cs typeface="Arial"/>
              </a:rPr>
              <a:t>˚] and [5, 163˚]</a:t>
            </a:r>
          </a:p>
          <a:p>
            <a:pPr>
              <a:buNone/>
            </a:pPr>
            <a:r>
              <a:rPr lang="en-US" b="1" dirty="0" smtClean="0">
                <a:latin typeface="Arial Black" pitchFamily="34" charset="0"/>
                <a:cs typeface="Arial"/>
              </a:rPr>
              <a:t>No, they are not opposite directions.</a:t>
            </a:r>
            <a:endParaRPr lang="en-US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Give an example of a vector parallel to &lt;3,4&gt; that also meets the following criteria.</a:t>
            </a:r>
          </a:p>
          <a:p>
            <a:r>
              <a:rPr lang="en-US" b="1" dirty="0" smtClean="0"/>
              <a:t>Has opposite direction:</a:t>
            </a:r>
          </a:p>
          <a:p>
            <a:pPr>
              <a:buNone/>
            </a:pPr>
            <a:r>
              <a:rPr lang="en-US" b="1" dirty="0" smtClean="0"/>
              <a:t>		&lt;-3, -4&gt;</a:t>
            </a:r>
            <a:endParaRPr lang="en-US" b="1" dirty="0"/>
          </a:p>
          <a:p>
            <a:endParaRPr lang="en-US" b="1" dirty="0" smtClean="0"/>
          </a:p>
          <a:p>
            <a:r>
              <a:rPr lang="en-US" b="1" dirty="0" smtClean="0"/>
              <a:t>Has magnitude equal to 1: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57200" y="4800600"/>
          <a:ext cx="2682240" cy="838200"/>
        </p:xfrm>
        <a:graphic>
          <a:graphicData uri="http://schemas.openxmlformats.org/presentationml/2006/ole">
            <p:oleObj spid="_x0000_s1027" name="Equation" r:id="rId3" imgW="812520" imgH="25380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603149" y="6025470"/>
          <a:ext cx="1173162" cy="585787"/>
        </p:xfrm>
        <a:graphic>
          <a:graphicData uri="http://schemas.openxmlformats.org/presentationml/2006/ole">
            <p:oleObj spid="_x0000_s1028" name="Equation" r:id="rId4" imgW="355320" imgH="177480" progId="Equation.3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3962400" y="4724400"/>
          <a:ext cx="2011363" cy="1339850"/>
        </p:xfrm>
        <a:graphic>
          <a:graphicData uri="http://schemas.openxmlformats.org/presentationml/2006/ole">
            <p:oleObj spid="_x0000_s1029" name="Equation" r:id="rId5" imgW="609480" imgH="406080" progId="Equation.3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6858000" y="4648200"/>
          <a:ext cx="1843087" cy="1339850"/>
        </p:xfrm>
        <a:graphic>
          <a:graphicData uri="http://schemas.openxmlformats.org/presentationml/2006/ole">
            <p:oleObj spid="_x0000_s1030" name="Equation" r:id="rId6" imgW="558720" imgH="4060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Identify three points on the line described by:</a:t>
            </a:r>
          </a:p>
          <a:p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When t = 0,  	(-1, 2)</a:t>
            </a:r>
          </a:p>
          <a:p>
            <a:pPr>
              <a:buNone/>
            </a:pPr>
            <a:r>
              <a:rPr lang="en-US" dirty="0" smtClean="0"/>
              <a:t>t=1, 			(3, -1)</a:t>
            </a:r>
          </a:p>
          <a:p>
            <a:pPr>
              <a:buNone/>
            </a:pPr>
            <a:r>
              <a:rPr lang="en-US" dirty="0" smtClean="0"/>
              <a:t>t = 2, 		(7, -4)</a:t>
            </a:r>
          </a:p>
          <a:p>
            <a:pPr>
              <a:buNone/>
            </a:pPr>
            <a:r>
              <a:rPr lang="en-US" dirty="0" smtClean="0"/>
              <a:t>Write in point-slope form:</a:t>
            </a:r>
          </a:p>
          <a:p>
            <a:pPr>
              <a:buNone/>
            </a:pPr>
            <a:r>
              <a:rPr lang="en-US" dirty="0" smtClean="0"/>
              <a:t>			 y – 2  = -3/4(x + 1)</a:t>
            </a:r>
          </a:p>
          <a:p>
            <a:pPr>
              <a:buNone/>
            </a:pPr>
            <a:r>
              <a:rPr lang="en-US" dirty="0" smtClean="0"/>
              <a:t>Write a vector equation for this line.</a:t>
            </a:r>
          </a:p>
          <a:p>
            <a:pPr>
              <a:buNone/>
            </a:pPr>
            <a:r>
              <a:rPr lang="en-US" dirty="0" smtClean="0"/>
              <a:t>			&lt;x + 1, y – 2&gt; = t&lt; 4, -3&gt;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276600" y="1676400"/>
          <a:ext cx="2133600" cy="1233487"/>
        </p:xfrm>
        <a:graphic>
          <a:graphicData uri="http://schemas.openxmlformats.org/presentationml/2006/ole">
            <p:oleObj spid="_x0000_s2051" name="Equation" r:id="rId3" imgW="812520" imgH="469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7200" b="1" dirty="0" smtClean="0"/>
              <a:t>Pages 616 – 617</a:t>
            </a:r>
          </a:p>
          <a:p>
            <a:pPr algn="ctr">
              <a:buNone/>
            </a:pPr>
            <a:endParaRPr lang="en-US" sz="7200" b="1" dirty="0"/>
          </a:p>
          <a:p>
            <a:pPr algn="ctr">
              <a:buNone/>
            </a:pPr>
            <a:r>
              <a:rPr lang="en-US" sz="7200" b="1" dirty="0" smtClean="0"/>
              <a:t>1 – 5, 7-9, 11, 13 – 14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Laura">
      <a:dk1>
        <a:srgbClr val="7030A0"/>
      </a:dk1>
      <a:lt1>
        <a:srgbClr val="62EFFE"/>
      </a:lt1>
      <a:dk2>
        <a:srgbClr val="0000BF"/>
      </a:dk2>
      <a:lt2>
        <a:srgbClr val="FFFF00"/>
      </a:lt2>
      <a:accent1>
        <a:srgbClr val="FEB2FF"/>
      </a:accent1>
      <a:accent2>
        <a:srgbClr val="C0504D"/>
      </a:accent2>
      <a:accent3>
        <a:srgbClr val="9BBB59"/>
      </a:accent3>
      <a:accent4>
        <a:srgbClr val="7030A0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29</TotalTime>
  <Words>321</Words>
  <Application>Microsoft Office PowerPoint</Application>
  <PresentationFormat>On-screen Show (4:3)</PresentationFormat>
  <Paragraphs>54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Module</vt:lpstr>
      <vt:lpstr>Microsoft Equation 3.0</vt:lpstr>
      <vt:lpstr>Parallel Vectors and Equations of Lines</vt:lpstr>
      <vt:lpstr>Goals for the day…</vt:lpstr>
      <vt:lpstr>Parallel Vectors and Equations of Lines </vt:lpstr>
      <vt:lpstr>Example 1</vt:lpstr>
      <vt:lpstr>Example 2</vt:lpstr>
      <vt:lpstr>Example 3</vt:lpstr>
      <vt:lpstr>Example 4</vt:lpstr>
      <vt:lpstr>Homework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Parallel Vectors and Equations of Lines</dc:title>
  <dc:creator>Laura Helbing</dc:creator>
  <cp:lastModifiedBy>Laura Helbing</cp:lastModifiedBy>
  <cp:revision>2</cp:revision>
  <dcterms:created xsi:type="dcterms:W3CDTF">2012-04-09T23:24:17Z</dcterms:created>
  <dcterms:modified xsi:type="dcterms:W3CDTF">2012-04-09T23:54:01Z</dcterms:modified>
</cp:coreProperties>
</file>