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2" autoAdjust="0"/>
  </p:normalViewPr>
  <p:slideViewPr>
    <p:cSldViewPr>
      <p:cViewPr varScale="1">
        <p:scale>
          <a:sx n="45" d="100"/>
          <a:sy n="45" d="100"/>
        </p:scale>
        <p:origin x="-11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ED9E94-4A7F-4D20-A587-3785A27CFAFE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F3FC6C-E59C-4D3A-8173-CD49C7334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marL="624078" indent="-514350">
              <a:buNone/>
            </a:pPr>
            <a:r>
              <a:rPr lang="en-US" dirty="0" smtClean="0"/>
              <a:t>1. January is a summer month in South Africa.</a:t>
            </a:r>
          </a:p>
          <a:p>
            <a:pPr marL="624078" indent="-514350">
              <a:buNone/>
            </a:pPr>
            <a:r>
              <a:rPr lang="en-US" dirty="0" smtClean="0"/>
              <a:t>January is not a summer month in South Africa.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2. Multiples of 6 are also multiples of 3.</a:t>
            </a:r>
          </a:p>
          <a:p>
            <a:pPr marL="624078" indent="-514350">
              <a:buNone/>
            </a:pPr>
            <a:r>
              <a:rPr lang="en-US" dirty="0" smtClean="0"/>
              <a:t>Some multiples of 6 are not multiples of 3.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3. A successful birthday party must have cake or ice cream.</a:t>
            </a:r>
          </a:p>
          <a:p>
            <a:pPr marL="624078" indent="-514350">
              <a:buNone/>
            </a:pPr>
            <a:r>
              <a:rPr lang="en-US" dirty="0" smtClean="0"/>
              <a:t>Some successful parties have neither cake nor 			ice cream.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84238"/>
          </a:xfrm>
        </p:spPr>
        <p:txBody>
          <a:bodyPr/>
          <a:lstStyle/>
          <a:p>
            <a:r>
              <a:rPr lang="en-US" dirty="0" smtClean="0"/>
              <a:t>Warm-ups : Write the negation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Negations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negations of simples statements, universal statements, existential statements, and a combination of these.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for the day: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763000" cy="4843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negation of a given statement p is another statement, called not p, that, if true, exactly expresses what it would mean for p to be false.  --&gt; not always the same as opposite</a:t>
            </a:r>
          </a:p>
          <a:p>
            <a:endParaRPr lang="en-US" dirty="0" smtClean="0"/>
          </a:p>
          <a:p>
            <a:r>
              <a:rPr lang="en-US" dirty="0" smtClean="0"/>
              <a:t>Statement:       people x, x has blue eyes.</a:t>
            </a:r>
          </a:p>
          <a:p>
            <a:endParaRPr lang="en-US" dirty="0" smtClean="0"/>
          </a:p>
          <a:p>
            <a:r>
              <a:rPr lang="en-US" dirty="0" smtClean="0"/>
              <a:t>Negation:      a person x </a:t>
            </a:r>
            <a:r>
              <a:rPr lang="en-US" dirty="0" err="1" smtClean="0"/>
              <a:t>st</a:t>
            </a:r>
            <a:r>
              <a:rPr lang="en-US" dirty="0" smtClean="0"/>
              <a:t> x does not have blue eyes.</a:t>
            </a:r>
          </a:p>
          <a:p>
            <a:endParaRPr lang="en-US" dirty="0" smtClean="0"/>
          </a:p>
          <a:p>
            <a:r>
              <a:rPr lang="en-US" dirty="0" smtClean="0"/>
              <a:t>Opposite:      people x, x does not have blue eyes.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0000">
            <a:off x="2590800" y="31242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 rot="10800000">
            <a:off x="2362200" y="52578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2362200" y="41148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38400" y="2209800"/>
          <a:ext cx="39624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236"/>
                <a:gridCol w="1921164"/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~P</a:t>
                      </a:r>
                      <a:endParaRPr lang="en-US" dirty="0"/>
                    </a:p>
                  </a:txBody>
                  <a:tcPr anchor="ctr" anchorCtr="1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 anchorCtr="1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 for not p  is  ~ 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Some people are immortal.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Every person has a unique set of fingerprints.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Change to symbolic statement</a:t>
            </a:r>
            <a:br>
              <a:rPr lang="en-US" dirty="0" smtClean="0"/>
            </a:br>
            <a:r>
              <a:rPr lang="en-US" dirty="0" smtClean="0"/>
              <a:t>2. Write the negation.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2209800"/>
            <a:ext cx="4467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2400" b="1" dirty="0" smtClean="0"/>
              <a:t>a person x </a:t>
            </a:r>
            <a:r>
              <a:rPr lang="en-US" sz="2400" b="1" dirty="0" err="1" smtClean="0"/>
              <a:t>st</a:t>
            </a:r>
            <a:r>
              <a:rPr lang="en-US" sz="2400" b="1" dirty="0" smtClean="0"/>
              <a:t> x is immortal.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124200"/>
            <a:ext cx="450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2400" b="1" dirty="0" smtClean="0"/>
              <a:t>people x, x is not immortal.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1600200" y="28956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1600200" y="44958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4724400"/>
            <a:ext cx="6689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</a:t>
            </a:r>
            <a:r>
              <a:rPr lang="en-US" sz="2400" b="1" dirty="0" smtClean="0"/>
              <a:t>eople y, y has a unique set of fingerprints.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54348" y="5638800"/>
            <a:ext cx="59522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person y </a:t>
            </a:r>
            <a:r>
              <a:rPr lang="en-US" sz="2400" b="1" dirty="0" err="1" smtClean="0"/>
              <a:t>st</a:t>
            </a:r>
            <a:r>
              <a:rPr lang="en-US" sz="2400" b="1" dirty="0" smtClean="0"/>
              <a:t> y does not have a unique</a:t>
            </a:r>
          </a:p>
          <a:p>
            <a:r>
              <a:rPr lang="en-US" sz="2400" b="1" dirty="0" smtClean="0"/>
              <a:t>	    set of fingerprints.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 rot="10800000">
            <a:off x="1676400" y="20574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1676400" y="54864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252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50532">
                <a:tc>
                  <a:txBody>
                    <a:bodyPr/>
                    <a:lstStyle/>
                    <a:p>
                      <a:r>
                        <a:rPr lang="en-US" dirty="0" smtClean="0"/>
                        <a:t>Original Statement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Negation</a:t>
                      </a:r>
                      <a:endParaRPr lang="en-US" dirty="0"/>
                    </a:p>
                  </a:txBody>
                  <a:tcPr/>
                </a:tc>
              </a:tr>
              <a:tr h="45053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      x in S, p(x)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x</a:t>
                      </a:r>
                      <a:r>
                        <a:rPr lang="en-US" baseline="0" dirty="0" smtClean="0"/>
                        <a:t> in S </a:t>
                      </a:r>
                      <a:r>
                        <a:rPr lang="en-US" baseline="0" dirty="0" err="1" smtClean="0"/>
                        <a:t>st</a:t>
                      </a:r>
                      <a:r>
                        <a:rPr lang="en-US" baseline="0" dirty="0" smtClean="0"/>
                        <a:t> not p(x)</a:t>
                      </a:r>
                      <a:endParaRPr lang="en-US" dirty="0"/>
                    </a:p>
                  </a:txBody>
                  <a:tcPr/>
                </a:tc>
              </a:tr>
              <a:tr h="450532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x in S </a:t>
                      </a:r>
                      <a:r>
                        <a:rPr lang="en-US" dirty="0" err="1" smtClean="0"/>
                        <a:t>st</a:t>
                      </a:r>
                      <a:r>
                        <a:rPr lang="en-US" dirty="0" smtClean="0"/>
                        <a:t> p(x)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x in S, not p(x)</a:t>
                      </a:r>
                      <a:endParaRPr lang="en-US" dirty="0"/>
                    </a:p>
                  </a:txBody>
                  <a:tcPr/>
                </a:tc>
              </a:tr>
              <a:tr h="450532">
                <a:tc>
                  <a:txBody>
                    <a:bodyPr/>
                    <a:lstStyle/>
                    <a:p>
                      <a:r>
                        <a:rPr lang="en-US" dirty="0" smtClean="0"/>
                        <a:t>     x in S,</a:t>
                      </a:r>
                      <a:r>
                        <a:rPr lang="en-US" baseline="0" dirty="0" smtClean="0"/>
                        <a:t>      y in T </a:t>
                      </a:r>
                      <a:r>
                        <a:rPr lang="en-US" baseline="0" dirty="0" err="1" smtClean="0"/>
                        <a:t>st</a:t>
                      </a:r>
                      <a:r>
                        <a:rPr lang="en-US" baseline="0" dirty="0" smtClean="0"/>
                        <a:t> p (</a:t>
                      </a:r>
                      <a:r>
                        <a:rPr lang="en-US" baseline="0" dirty="0" err="1" smtClean="0"/>
                        <a:t>x,y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x in 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</a:t>
                      </a:r>
                      <a:r>
                        <a:rPr lang="en-US" baseline="0" dirty="0" smtClean="0"/>
                        <a:t>      y in T not p(</a:t>
                      </a:r>
                      <a:r>
                        <a:rPr lang="en-US" baseline="0" dirty="0" err="1" smtClean="0"/>
                        <a:t>x,y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450532">
                <a:tc>
                  <a:txBody>
                    <a:bodyPr/>
                    <a:lstStyle/>
                    <a:p>
                      <a:r>
                        <a:rPr lang="en-US" dirty="0" smtClean="0"/>
                        <a:t>      x</a:t>
                      </a:r>
                      <a:r>
                        <a:rPr lang="en-US" baseline="0" dirty="0" smtClean="0"/>
                        <a:t> in S </a:t>
                      </a:r>
                      <a:r>
                        <a:rPr lang="en-US" baseline="0" dirty="0" err="1" smtClean="0"/>
                        <a:t>st</a:t>
                      </a:r>
                      <a:r>
                        <a:rPr lang="en-US" baseline="0" dirty="0" smtClean="0"/>
                        <a:t>     y in T p(</a:t>
                      </a:r>
                      <a:r>
                        <a:rPr lang="en-US" baseline="0" dirty="0" err="1" smtClean="0"/>
                        <a:t>x,y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x in S,      y in T </a:t>
                      </a:r>
                      <a:r>
                        <a:rPr lang="en-US" dirty="0" err="1" smtClean="0"/>
                        <a:t>st</a:t>
                      </a:r>
                      <a:r>
                        <a:rPr lang="en-US" dirty="0" smtClean="0"/>
                        <a:t> not p(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to summarize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0800000">
            <a:off x="1219200" y="19050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10800000">
            <a:off x="4800600" y="23622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533400" y="27432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5943600" y="28194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1905000" y="32004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4648200" y="32004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 rot="10800000">
            <a:off x="4648200" y="19050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914400" y="22860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>
            <a:off x="1524000" y="27432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4572000" y="27432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0800000">
            <a:off x="5638800" y="32004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>
            <a:off x="457200" y="32004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symbolically then state the negation of the statement </a:t>
            </a:r>
          </a:p>
          <a:p>
            <a:endParaRPr lang="en-US" dirty="0" smtClean="0"/>
          </a:p>
          <a:p>
            <a:r>
              <a:rPr lang="en-US" dirty="0" smtClean="0"/>
              <a:t>There exists a real number m such that </a:t>
            </a:r>
          </a:p>
          <a:p>
            <a:pPr>
              <a:buNone/>
            </a:pPr>
            <a:r>
              <a:rPr lang="en-US" dirty="0" smtClean="0"/>
              <a:t>          mx</a:t>
            </a:r>
            <a:r>
              <a:rPr lang="en-US" baseline="30000" dirty="0" smtClean="0"/>
              <a:t>2</a:t>
            </a:r>
            <a:r>
              <a:rPr lang="en-US" dirty="0" smtClean="0"/>
              <a:t> ≤ 0 for all real numbers.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0000">
            <a:off x="533400" y="4343399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4419600"/>
            <a:ext cx="7404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real number m </a:t>
            </a:r>
            <a:r>
              <a:rPr lang="en-US" sz="2400" dirty="0" err="1" smtClean="0"/>
              <a:t>st</a:t>
            </a:r>
            <a:r>
              <a:rPr lang="en-US" sz="2400" dirty="0" smtClean="0"/>
              <a:t>     real numbers x, mx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≤ 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1371600" y="50292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5257800"/>
            <a:ext cx="7306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real numbers m,    a real number x </a:t>
            </a:r>
            <a:r>
              <a:rPr lang="en-US" sz="2400" dirty="0" err="1" smtClean="0"/>
              <a:t>st</a:t>
            </a:r>
            <a:r>
              <a:rPr lang="en-US" sz="2400" dirty="0" smtClean="0"/>
              <a:t> mx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&gt; 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4038600" y="42672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4114800" y="51816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Page 18-20</a:t>
            </a:r>
          </a:p>
          <a:p>
            <a:pPr algn="ctr">
              <a:buNone/>
            </a:pPr>
            <a:r>
              <a:rPr lang="en-US" sz="6000" dirty="0" smtClean="0"/>
              <a:t>13 – 24</a:t>
            </a:r>
          </a:p>
          <a:p>
            <a:pPr algn="ctr">
              <a:buNone/>
            </a:pPr>
            <a:r>
              <a:rPr lang="en-US" sz="6000" dirty="0" smtClean="0"/>
              <a:t>Read/Notes on 1.3</a:t>
            </a:r>
          </a:p>
          <a:p>
            <a:pPr algn="ctr">
              <a:buNone/>
            </a:pPr>
            <a:r>
              <a:rPr lang="en-US" sz="6000" dirty="0" smtClean="0"/>
              <a:t>p. 27-28 1-10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laura colors 3">
      <a:dk1>
        <a:srgbClr val="6B3D8C"/>
      </a:dk1>
      <a:lt1>
        <a:srgbClr val="F9E705"/>
      </a:lt1>
      <a:dk2>
        <a:srgbClr val="CB00CC"/>
      </a:dk2>
      <a:lt2>
        <a:srgbClr val="59FEFE"/>
      </a:lt2>
      <a:accent1>
        <a:srgbClr val="FF00FF"/>
      </a:accent1>
      <a:accent2>
        <a:srgbClr val="FF0000"/>
      </a:accent2>
      <a:accent3>
        <a:srgbClr val="5DFF0C"/>
      </a:accent3>
      <a:accent4>
        <a:srgbClr val="0066FF"/>
      </a:accent4>
      <a:accent5>
        <a:srgbClr val="FF6600"/>
      </a:accent5>
      <a:accent6>
        <a:srgbClr val="002D2D"/>
      </a:accent6>
      <a:hlink>
        <a:srgbClr val="FF0000"/>
      </a:hlink>
      <a:folHlink>
        <a:srgbClr val="2F02EC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224</TotalTime>
  <Words>415</Words>
  <Application>Microsoft Office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Warm-ups : Write the negation</vt:lpstr>
      <vt:lpstr>Negations</vt:lpstr>
      <vt:lpstr>Goal for the day:</vt:lpstr>
      <vt:lpstr>Negations</vt:lpstr>
      <vt:lpstr>Symbol for not p  is  ~ p</vt:lpstr>
      <vt:lpstr>1. Change to symbolic statement 2. Write the negation.</vt:lpstr>
      <vt:lpstr>Chart to summarize</vt:lpstr>
      <vt:lpstr>Last One!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Negations</dc:title>
  <dc:creator>teacher</dc:creator>
  <cp:lastModifiedBy>Laura Helbing</cp:lastModifiedBy>
  <cp:revision>8</cp:revision>
  <dcterms:created xsi:type="dcterms:W3CDTF">2010-06-28T12:58:38Z</dcterms:created>
  <dcterms:modified xsi:type="dcterms:W3CDTF">2012-08-29T12:57:39Z</dcterms:modified>
</cp:coreProperties>
</file>