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4" r:id="rId3"/>
    <p:sldId id="262" r:id="rId4"/>
    <p:sldId id="257" r:id="rId5"/>
    <p:sldId id="258" r:id="rId6"/>
    <p:sldId id="259" r:id="rId7"/>
    <p:sldId id="260" r:id="rId8"/>
    <p:sldId id="263" r:id="rId9"/>
    <p:sldId id="261" r:id="rId1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43" autoAdjust="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0BEE3-AFA5-422E-B024-F51CCC257EA4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8071B-A905-458F-B415-B321C77CE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ACD416-7EDD-4F74-850D-3EC91886D57C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7E31A2-35AE-44C1-ACAF-C6385329A8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1.7</a:t>
            </a:r>
            <a:br>
              <a:rPr lang="en-US" dirty="0" smtClean="0"/>
            </a:br>
            <a:r>
              <a:rPr lang="en-US" dirty="0" smtClean="0"/>
              <a:t>Variables and Patterns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for review 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and interpret set language and notation.</a:t>
            </a:r>
          </a:p>
          <a:p>
            <a:r>
              <a:rPr lang="en-US" dirty="0" smtClean="0"/>
              <a:t>Draw and interpret graphs of solution sets to inequalities.</a:t>
            </a:r>
          </a:p>
          <a:p>
            <a:r>
              <a:rPr lang="en-US" dirty="0" smtClean="0"/>
              <a:t>Evaluate numerical and algebraic expressions.</a:t>
            </a:r>
          </a:p>
          <a:p>
            <a:r>
              <a:rPr lang="en-US" dirty="0" smtClean="0"/>
              <a:t>Evaluate formulas in real situations.</a:t>
            </a:r>
          </a:p>
          <a:p>
            <a:r>
              <a:rPr lang="en-US" dirty="0" smtClean="0"/>
              <a:t>Evaluate square roots with and without a calculator.</a:t>
            </a:r>
          </a:p>
          <a:p>
            <a:r>
              <a:rPr lang="en-US" dirty="0" smtClean="0"/>
              <a:t>In real situations, choose a reasonable domain for </a:t>
            </a:r>
            <a:r>
              <a:rPr lang="en-US" smtClean="0"/>
              <a:t>a variable.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3200" b="1" dirty="0" smtClean="0"/>
              <a:t>Apply simple algebraic patterns to basic number theory and to spatial </a:t>
            </a:r>
            <a:r>
              <a:rPr lang="en-US" sz="3200" b="1" dirty="0" smtClean="0"/>
              <a:t>relations</a:t>
            </a:r>
          </a:p>
          <a:p>
            <a:pPr lvl="0"/>
            <a:endParaRPr lang="en-US" sz="3200" b="1" dirty="0" smtClean="0"/>
          </a:p>
          <a:p>
            <a:pPr lvl="0"/>
            <a:r>
              <a:rPr lang="en-US" sz="3200" b="1" dirty="0" smtClean="0"/>
              <a:t>Give examples of patterns that occur in data from other disciplines</a:t>
            </a:r>
            <a:r>
              <a:rPr lang="en-US" sz="3200" b="1" dirty="0" smtClean="0"/>
              <a:t>.</a:t>
            </a:r>
          </a:p>
          <a:p>
            <a:pPr lvl="0"/>
            <a:endParaRPr lang="en-US" sz="3200" b="1" dirty="0" smtClean="0"/>
          </a:p>
          <a:p>
            <a:pPr lvl="0"/>
            <a:r>
              <a:rPr lang="en-US" sz="3200" b="1" dirty="0" smtClean="0"/>
              <a:t>Use patterns, sequences and series to solve routine and non-routine problems.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Pattern:</a:t>
            </a:r>
          </a:p>
          <a:p>
            <a:endParaRPr lang="en-US" dirty="0"/>
          </a:p>
          <a:p>
            <a:r>
              <a:rPr lang="en-US" dirty="0" smtClean="0"/>
              <a:t>Instance:</a:t>
            </a:r>
          </a:p>
          <a:p>
            <a:endParaRPr lang="en-US" dirty="0"/>
          </a:p>
          <a:p>
            <a:r>
              <a:rPr lang="en-US" dirty="0" smtClean="0"/>
              <a:t>Counterexample: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362200"/>
            <a:ext cx="7552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 general idea for which there are many examples.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3352800"/>
            <a:ext cx="3780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An example of a pattern.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648200"/>
            <a:ext cx="827880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An instance that shows that a pattern is not always true</a:t>
            </a:r>
          </a:p>
          <a:p>
            <a:endParaRPr lang="en-US" sz="2800" dirty="0"/>
          </a:p>
          <a:p>
            <a:r>
              <a:rPr lang="en-US" sz="2800" dirty="0" smtClean="0"/>
              <a:t>Example:  if a=2 and b=3, the pattern could be </a:t>
            </a:r>
            <a:r>
              <a:rPr lang="en-US" sz="2800" dirty="0" err="1" smtClean="0"/>
              <a:t>a+b</a:t>
            </a:r>
            <a:r>
              <a:rPr lang="en-US" sz="2800" dirty="0" smtClean="0"/>
              <a:t>=a*b</a:t>
            </a:r>
          </a:p>
          <a:p>
            <a:r>
              <a:rPr lang="en-US" sz="2800" dirty="0" smtClean="0"/>
              <a:t>Counterexample: if a=5 and b = 6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Cubing a number is the same as using the number as a factor three times.</a:t>
            </a:r>
          </a:p>
          <a:p>
            <a:endParaRPr lang="en-US" dirty="0"/>
          </a:p>
          <a:p>
            <a:r>
              <a:rPr lang="en-US" dirty="0" smtClean="0"/>
              <a:t>A.) give three instances of this pattern</a:t>
            </a:r>
          </a:p>
          <a:p>
            <a:endParaRPr lang="en-US" dirty="0"/>
          </a:p>
          <a:p>
            <a:r>
              <a:rPr lang="en-US" dirty="0" smtClean="0"/>
              <a:t>B.)Use a variable to describe this algebraically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= 2*2*2, 5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= 5*5*5, 7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= 7*7*7</a:t>
            </a:r>
            <a:endParaRPr lang="en-US" sz="3200" baseline="30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514600" y="5105400"/>
            <a:ext cx="37753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x</a:t>
            </a:r>
            <a:r>
              <a:rPr lang="en-US" sz="6600" baseline="30000" dirty="0" smtClean="0"/>
              <a:t>3</a:t>
            </a:r>
            <a:r>
              <a:rPr lang="en-US" sz="6600" dirty="0" smtClean="0"/>
              <a:t>  = x*x*x</a:t>
            </a:r>
            <a:endParaRPr lang="en-US" sz="66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salad costs $1.75, and one bottle of juice costs $1.25.  </a:t>
            </a:r>
          </a:p>
          <a:p>
            <a:endParaRPr lang="en-US" dirty="0"/>
          </a:p>
          <a:p>
            <a:r>
              <a:rPr lang="en-US" dirty="0" smtClean="0"/>
              <a:t>A.) Write the pattern for finding the total cost of s salads and b bottles of juice</a:t>
            </a:r>
          </a:p>
          <a:p>
            <a:endParaRPr lang="en-US" dirty="0"/>
          </a:p>
          <a:p>
            <a:r>
              <a:rPr lang="en-US" dirty="0" smtClean="0"/>
              <a:t>B.) Find a formula for T, the total cost of s salads and b bottles of juice.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4114800"/>
            <a:ext cx="28280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$1.75s + $1.25b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5562600"/>
            <a:ext cx="43348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T = $1.75s + 1.25b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these instances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counterexample to the statement: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If n is divisible by 10, the 5n is divisible by 100.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2400" y="4648200"/>
            <a:ext cx="87743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Counterexamples: n = 3, 5, 7 ..(any odd multiple)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if you can find a pattern!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2895600"/>
            <a:ext cx="2514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 flipH="1" flipV="1">
            <a:off x="-913606" y="4342606"/>
            <a:ext cx="426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" y="22098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x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00200" y="2286000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y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048000"/>
            <a:ext cx="44114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-1</a:t>
            </a:r>
          </a:p>
          <a:p>
            <a:r>
              <a:rPr lang="en-US" sz="2800" b="1" dirty="0" smtClean="0"/>
              <a:t>0</a:t>
            </a:r>
          </a:p>
          <a:p>
            <a:r>
              <a:rPr lang="en-US" sz="2800" b="1" dirty="0" smtClean="0"/>
              <a:t>1</a:t>
            </a:r>
          </a:p>
          <a:p>
            <a:r>
              <a:rPr lang="en-US" sz="2800" b="1" dirty="0" smtClean="0"/>
              <a:t>2</a:t>
            </a:r>
          </a:p>
          <a:p>
            <a:r>
              <a:rPr lang="en-US" sz="2800" b="1" dirty="0" smtClean="0"/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00200" y="3124200"/>
            <a:ext cx="49725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-4</a:t>
            </a:r>
          </a:p>
          <a:p>
            <a:r>
              <a:rPr lang="en-US" sz="2800" b="1" dirty="0" smtClean="0"/>
              <a:t>0</a:t>
            </a:r>
          </a:p>
          <a:p>
            <a:r>
              <a:rPr lang="en-US" sz="2800" b="1" dirty="0" smtClean="0"/>
              <a:t>4</a:t>
            </a:r>
            <a:endParaRPr lang="en-US" sz="2800" b="1" dirty="0" smtClean="0"/>
          </a:p>
          <a:p>
            <a:r>
              <a:rPr lang="en-US" sz="2800" b="1" dirty="0" smtClean="0"/>
              <a:t>8</a:t>
            </a:r>
            <a:endParaRPr lang="en-US" sz="2800" b="1" dirty="0" smtClean="0"/>
          </a:p>
          <a:p>
            <a:r>
              <a:rPr lang="en-US" sz="2800" b="1" dirty="0" smtClean="0"/>
              <a:t>12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53000" y="2743200"/>
            <a:ext cx="111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y = 4x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6"/>
            <a:r>
              <a:rPr lang="en-US" sz="4400" dirty="0" smtClean="0"/>
              <a:t>Homework:</a:t>
            </a:r>
          </a:p>
          <a:p>
            <a:pPr>
              <a:buNone/>
            </a:pPr>
            <a:r>
              <a:rPr lang="en-US" sz="5400" dirty="0" smtClean="0"/>
              <a:t>Page 40 ; numbers 1 - 12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323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Lesson 1.7 Variables and Patterns</vt:lpstr>
      <vt:lpstr>Objectives for review day:</vt:lpstr>
      <vt:lpstr>Objectives:</vt:lpstr>
      <vt:lpstr>Definitions</vt:lpstr>
      <vt:lpstr>Examples</vt:lpstr>
      <vt:lpstr>Example 2</vt:lpstr>
      <vt:lpstr>Consider these instances</vt:lpstr>
      <vt:lpstr>See if you can find a pattern!</vt:lpstr>
      <vt:lpstr>Slide 9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1.7 Variables and Patterns</dc:title>
  <dc:creator>teacher</dc:creator>
  <cp:lastModifiedBy>Laura Helbing</cp:lastModifiedBy>
  <cp:revision>8</cp:revision>
  <dcterms:created xsi:type="dcterms:W3CDTF">2009-09-20T20:02:52Z</dcterms:created>
  <dcterms:modified xsi:type="dcterms:W3CDTF">2011-09-27T13:58:36Z</dcterms:modified>
</cp:coreProperties>
</file>