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1"/>
  </p:handoutMasterIdLst>
  <p:sldIdLst>
    <p:sldId id="256" r:id="rId2"/>
    <p:sldId id="264" r:id="rId3"/>
    <p:sldId id="262" r:id="rId4"/>
    <p:sldId id="257" r:id="rId5"/>
    <p:sldId id="258" r:id="rId6"/>
    <p:sldId id="259" r:id="rId7"/>
    <p:sldId id="260" r:id="rId8"/>
    <p:sldId id="263" r:id="rId9"/>
    <p:sldId id="261" r:id="rId10"/>
  </p:sldIdLst>
  <p:sldSz cx="9144000" cy="6858000" type="screen4x3"/>
  <p:notesSz cx="68580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743" autoAdjust="0"/>
    <p:restoredTop sz="94660"/>
  </p:normalViewPr>
  <p:slideViewPr>
    <p:cSldViewPr>
      <p:cViewPr varScale="1">
        <p:scale>
          <a:sx n="45" d="100"/>
          <a:sy n="45" d="100"/>
        </p:scale>
        <p:origin x="-11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D0BEE3-AFA5-422E-B024-F51CCC257EA4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38071B-A905-458F-B415-B321C77CEAF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4ACD416-7EDD-4F74-850D-3EC91886D57C}" type="datetimeFigureOut">
              <a:rPr lang="en-US" smtClean="0"/>
              <a:pPr/>
              <a:t>9/27/2011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537E31A2-35AE-44C1-ACAF-C6385329A803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Lesson 1.7</a:t>
            </a:r>
            <a:br>
              <a:rPr lang="en-US" dirty="0" smtClean="0"/>
            </a:br>
            <a:r>
              <a:rPr lang="en-US" dirty="0" smtClean="0"/>
              <a:t>Variables and Patterns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 for review day: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Read and interpret set language and notation.</a:t>
            </a:r>
          </a:p>
          <a:p>
            <a:r>
              <a:rPr lang="en-US" dirty="0" smtClean="0"/>
              <a:t>Draw and interpret graphs of solution sets to inequalities.</a:t>
            </a:r>
          </a:p>
          <a:p>
            <a:r>
              <a:rPr lang="en-US" dirty="0" smtClean="0"/>
              <a:t>Evaluate numerical and algebraic expressions.</a:t>
            </a:r>
          </a:p>
          <a:p>
            <a:r>
              <a:rPr lang="en-US" dirty="0" smtClean="0"/>
              <a:t>Evaluate formulas in real situations.</a:t>
            </a:r>
          </a:p>
          <a:p>
            <a:r>
              <a:rPr lang="en-US" dirty="0" smtClean="0"/>
              <a:t>Evaluate square roots with and without a calculator.</a:t>
            </a:r>
          </a:p>
          <a:p>
            <a:r>
              <a:rPr lang="en-US" dirty="0" smtClean="0"/>
              <a:t>In real situations, choose a reasonable domain for </a:t>
            </a:r>
            <a:r>
              <a:rPr lang="en-US" smtClean="0"/>
              <a:t>a variable.</a:t>
            </a:r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Objectives: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lvl="0"/>
            <a:r>
              <a:rPr lang="en-US" sz="3200" b="1" dirty="0" smtClean="0"/>
              <a:t>Apply simple algebraic patterns to basic number theory and to spatial </a:t>
            </a:r>
            <a:r>
              <a:rPr lang="en-US" sz="3200" b="1" dirty="0" smtClean="0"/>
              <a:t>relations</a:t>
            </a:r>
          </a:p>
          <a:p>
            <a:pPr lvl="0"/>
            <a:endParaRPr lang="en-US" sz="3200" b="1" dirty="0" smtClean="0"/>
          </a:p>
          <a:p>
            <a:pPr lvl="0"/>
            <a:r>
              <a:rPr lang="en-US" sz="3200" b="1" dirty="0" smtClean="0"/>
              <a:t>Give examples of patterns that occur in data from other disciplines</a:t>
            </a:r>
            <a:r>
              <a:rPr lang="en-US" sz="3200" b="1" dirty="0" smtClean="0"/>
              <a:t>.</a:t>
            </a:r>
          </a:p>
          <a:p>
            <a:pPr lvl="0"/>
            <a:endParaRPr lang="en-US" sz="3200" b="1" dirty="0" smtClean="0"/>
          </a:p>
          <a:p>
            <a:pPr lvl="0"/>
            <a:r>
              <a:rPr lang="en-US" sz="3200" b="1" dirty="0" smtClean="0"/>
              <a:t>Use patterns, sequences and series to solve routine and non-routine problems.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Definitions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Pattern:</a:t>
            </a:r>
          </a:p>
          <a:p>
            <a:endParaRPr lang="en-US" dirty="0"/>
          </a:p>
          <a:p>
            <a:r>
              <a:rPr lang="en-US" dirty="0" smtClean="0"/>
              <a:t>Instance:</a:t>
            </a:r>
          </a:p>
          <a:p>
            <a:endParaRPr lang="en-US" dirty="0"/>
          </a:p>
          <a:p>
            <a:r>
              <a:rPr lang="en-US" dirty="0" smtClean="0"/>
              <a:t>Counterexample: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295400" y="2362200"/>
            <a:ext cx="755258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A general idea for which there are many examples.</a:t>
            </a:r>
            <a:endParaRPr lang="en-US" sz="2800" dirty="0"/>
          </a:p>
        </p:txBody>
      </p:sp>
      <p:sp>
        <p:nvSpPr>
          <p:cNvPr id="5" name="TextBox 4"/>
          <p:cNvSpPr txBox="1"/>
          <p:nvPr/>
        </p:nvSpPr>
        <p:spPr>
          <a:xfrm>
            <a:off x="1295400" y="3352800"/>
            <a:ext cx="378007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An example of a pattern.</a:t>
            </a:r>
            <a:endParaRPr lang="en-US" sz="2800" dirty="0"/>
          </a:p>
        </p:txBody>
      </p:sp>
      <p:sp>
        <p:nvSpPr>
          <p:cNvPr id="6" name="TextBox 5"/>
          <p:cNvSpPr txBox="1"/>
          <p:nvPr/>
        </p:nvSpPr>
        <p:spPr>
          <a:xfrm>
            <a:off x="381000" y="4648200"/>
            <a:ext cx="8278805" cy="18158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dirty="0" smtClean="0"/>
              <a:t>An instance that shows that a pattern is not always true</a:t>
            </a:r>
          </a:p>
          <a:p>
            <a:endParaRPr lang="en-US" sz="2800" dirty="0"/>
          </a:p>
          <a:p>
            <a:r>
              <a:rPr lang="en-US" sz="2800" dirty="0" smtClean="0"/>
              <a:t>Example:  if a=2 and b=3, the pattern could be </a:t>
            </a:r>
            <a:r>
              <a:rPr lang="en-US" sz="2800" dirty="0" err="1" smtClean="0"/>
              <a:t>a+b</a:t>
            </a:r>
            <a:r>
              <a:rPr lang="en-US" sz="2800" dirty="0" smtClean="0"/>
              <a:t>=a*b</a:t>
            </a:r>
          </a:p>
          <a:p>
            <a:r>
              <a:rPr lang="en-US" sz="2800" dirty="0" smtClean="0"/>
              <a:t>Counterexample: if a=5 and b = 6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Cubing a number is the same as using the number as a factor three times.</a:t>
            </a:r>
          </a:p>
          <a:p>
            <a:endParaRPr lang="en-US" dirty="0"/>
          </a:p>
          <a:p>
            <a:r>
              <a:rPr lang="en-US" dirty="0" smtClean="0"/>
              <a:t>A.) give three instances of this pattern</a:t>
            </a:r>
          </a:p>
          <a:p>
            <a:endParaRPr lang="en-US" dirty="0"/>
          </a:p>
          <a:p>
            <a:r>
              <a:rPr lang="en-US" dirty="0" smtClean="0"/>
              <a:t>B.)Use a variable to describe this algebraically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1447800" y="3733800"/>
            <a:ext cx="7086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2</a:t>
            </a:r>
            <a:r>
              <a:rPr lang="en-US" sz="3200" baseline="30000" dirty="0" smtClean="0"/>
              <a:t>3</a:t>
            </a:r>
            <a:r>
              <a:rPr lang="en-US" sz="3200" dirty="0" smtClean="0"/>
              <a:t>= 2*2*2, 5</a:t>
            </a:r>
            <a:r>
              <a:rPr lang="en-US" sz="3200" baseline="30000" dirty="0" smtClean="0"/>
              <a:t>3</a:t>
            </a:r>
            <a:r>
              <a:rPr lang="en-US" sz="3200" dirty="0" smtClean="0"/>
              <a:t>= 5*5*5, 7</a:t>
            </a:r>
            <a:r>
              <a:rPr lang="en-US" sz="3200" baseline="30000" dirty="0" smtClean="0"/>
              <a:t>3</a:t>
            </a:r>
            <a:r>
              <a:rPr lang="en-US" sz="3200" dirty="0" smtClean="0"/>
              <a:t> = 7*7*7</a:t>
            </a:r>
            <a:endParaRPr lang="en-US" sz="3200" baseline="30000" dirty="0" smtClean="0"/>
          </a:p>
        </p:txBody>
      </p:sp>
      <p:sp>
        <p:nvSpPr>
          <p:cNvPr id="5" name="TextBox 4"/>
          <p:cNvSpPr txBox="1"/>
          <p:nvPr/>
        </p:nvSpPr>
        <p:spPr>
          <a:xfrm>
            <a:off x="2514600" y="5105400"/>
            <a:ext cx="3775393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600" dirty="0" smtClean="0"/>
              <a:t>x</a:t>
            </a:r>
            <a:r>
              <a:rPr lang="en-US" sz="6600" baseline="30000" dirty="0" smtClean="0"/>
              <a:t>3</a:t>
            </a:r>
            <a:r>
              <a:rPr lang="en-US" sz="6600" dirty="0" smtClean="0"/>
              <a:t>  = x*x*x</a:t>
            </a:r>
            <a:endParaRPr lang="en-US" sz="6600" baseline="30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One salad costs $1.75, and one bottle of juice costs $1.25.  </a:t>
            </a:r>
          </a:p>
          <a:p>
            <a:endParaRPr lang="en-US" dirty="0"/>
          </a:p>
          <a:p>
            <a:r>
              <a:rPr lang="en-US" dirty="0" smtClean="0"/>
              <a:t>A.) Write the pattern for finding the total cost of s salads and b bottles of juice</a:t>
            </a:r>
          </a:p>
          <a:p>
            <a:endParaRPr lang="en-US" dirty="0"/>
          </a:p>
          <a:p>
            <a:r>
              <a:rPr lang="en-US" dirty="0" smtClean="0"/>
              <a:t>B.) Find a formula for T, the total cost of s salads and b bottles of juice.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971800" y="4114800"/>
            <a:ext cx="282801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$1.75s + $1.25b</a:t>
            </a:r>
            <a:endParaRPr lang="en-US" sz="3200" dirty="0"/>
          </a:p>
        </p:txBody>
      </p:sp>
      <p:sp>
        <p:nvSpPr>
          <p:cNvPr id="5" name="TextBox 4"/>
          <p:cNvSpPr txBox="1"/>
          <p:nvPr/>
        </p:nvSpPr>
        <p:spPr>
          <a:xfrm>
            <a:off x="2514600" y="5562600"/>
            <a:ext cx="433484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dirty="0" smtClean="0"/>
              <a:t>T = $1.75s + 1.25b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Consider these instances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Find a counterexample to the statement:</a:t>
            </a:r>
          </a:p>
          <a:p>
            <a:pPr>
              <a:buNone/>
            </a:pPr>
            <a:r>
              <a:rPr lang="en-US" dirty="0" smtClean="0"/>
              <a:t>	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If n is divisible by 10, the 5n is divisible by 100.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1028" name="Rectangle 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1030" name="Rectangle 6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12" name="TextBox 11"/>
          <p:cNvSpPr txBox="1"/>
          <p:nvPr/>
        </p:nvSpPr>
        <p:spPr>
          <a:xfrm>
            <a:off x="152400" y="4648200"/>
            <a:ext cx="8774325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/>
              <a:t>Counterexamples: n = 3, 5, 7 ..(any odd multiple)</a:t>
            </a:r>
          </a:p>
          <a:p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See if you can find a pattern!</a:t>
            </a:r>
            <a:endParaRPr lang="en-US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0" y="2895600"/>
            <a:ext cx="25146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/>
          <p:cNvCxnSpPr/>
          <p:nvPr/>
        </p:nvCxnSpPr>
        <p:spPr>
          <a:xfrm rot="5400000" flipH="1" flipV="1">
            <a:off x="-913606" y="4342606"/>
            <a:ext cx="42672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457200" y="2209800"/>
            <a:ext cx="37702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x</a:t>
            </a:r>
            <a:endParaRPr lang="en-US" sz="2800" b="1" dirty="0"/>
          </a:p>
        </p:txBody>
      </p:sp>
      <p:sp>
        <p:nvSpPr>
          <p:cNvPr id="11" name="TextBox 10"/>
          <p:cNvSpPr txBox="1"/>
          <p:nvPr/>
        </p:nvSpPr>
        <p:spPr>
          <a:xfrm>
            <a:off x="1600200" y="2286000"/>
            <a:ext cx="36901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y</a:t>
            </a:r>
            <a:endParaRPr lang="en-US" sz="2800" b="1" dirty="0"/>
          </a:p>
        </p:txBody>
      </p:sp>
      <p:sp>
        <p:nvSpPr>
          <p:cNvPr id="12" name="TextBox 11"/>
          <p:cNvSpPr txBox="1"/>
          <p:nvPr/>
        </p:nvSpPr>
        <p:spPr>
          <a:xfrm>
            <a:off x="457200" y="3048000"/>
            <a:ext cx="441146" cy="22467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-1</a:t>
            </a:r>
          </a:p>
          <a:p>
            <a:r>
              <a:rPr lang="en-US" sz="2800" b="1" dirty="0" smtClean="0"/>
              <a:t>0</a:t>
            </a:r>
          </a:p>
          <a:p>
            <a:r>
              <a:rPr lang="en-US" sz="2800" b="1" dirty="0" smtClean="0"/>
              <a:t>1</a:t>
            </a:r>
          </a:p>
          <a:p>
            <a:r>
              <a:rPr lang="en-US" sz="2800" b="1" dirty="0" smtClean="0"/>
              <a:t>2</a:t>
            </a:r>
          </a:p>
          <a:p>
            <a:r>
              <a:rPr lang="en-US" sz="2800" b="1" dirty="0" smtClean="0"/>
              <a:t>3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600200" y="3124200"/>
            <a:ext cx="497252" cy="22467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-4</a:t>
            </a:r>
          </a:p>
          <a:p>
            <a:r>
              <a:rPr lang="en-US" sz="2800" b="1" dirty="0" smtClean="0"/>
              <a:t>0</a:t>
            </a:r>
          </a:p>
          <a:p>
            <a:r>
              <a:rPr lang="en-US" sz="2800" b="1" dirty="0" smtClean="0"/>
              <a:t>4</a:t>
            </a:r>
            <a:endParaRPr lang="en-US" sz="2800" b="1" dirty="0" smtClean="0"/>
          </a:p>
          <a:p>
            <a:r>
              <a:rPr lang="en-US" sz="2800" b="1" dirty="0" smtClean="0"/>
              <a:t>8</a:t>
            </a:r>
            <a:endParaRPr lang="en-US" sz="2800" b="1" dirty="0" smtClean="0"/>
          </a:p>
          <a:p>
            <a:r>
              <a:rPr lang="en-US" sz="2800" b="1" dirty="0" smtClean="0"/>
              <a:t>12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953000" y="2743200"/>
            <a:ext cx="111222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y = 4x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6"/>
            <a:r>
              <a:rPr lang="en-US" sz="4400" dirty="0" smtClean="0"/>
              <a:t>Homework:</a:t>
            </a:r>
          </a:p>
          <a:p>
            <a:pPr>
              <a:buNone/>
            </a:pPr>
            <a:r>
              <a:rPr lang="en-US" sz="5400" dirty="0" smtClean="0"/>
              <a:t>Page 40 ; numbers 1 - 12</a:t>
            </a:r>
            <a:endParaRPr lang="en-US" sz="5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121</TotalTime>
  <Words>323</Words>
  <Application>Microsoft Office PowerPoint</Application>
  <PresentationFormat>On-screen Show (4:3)</PresentationFormat>
  <Paragraphs>64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Flow</vt:lpstr>
      <vt:lpstr>Lesson 1.7 Variables and Patterns</vt:lpstr>
      <vt:lpstr>Objectives for review day:</vt:lpstr>
      <vt:lpstr>Objectives:</vt:lpstr>
      <vt:lpstr>Definitions</vt:lpstr>
      <vt:lpstr>Examples</vt:lpstr>
      <vt:lpstr>Example 2</vt:lpstr>
      <vt:lpstr>Consider these instances</vt:lpstr>
      <vt:lpstr>See if you can find a pattern!</vt:lpstr>
      <vt:lpstr>Slide 9</vt:lpstr>
    </vt:vector>
  </TitlesOfParts>
  <Company>Wayne Highlands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Lesson 1.7 Variables and Patterns</dc:title>
  <dc:creator>teacher</dc:creator>
  <cp:lastModifiedBy>Laura Helbing</cp:lastModifiedBy>
  <cp:revision>8</cp:revision>
  <dcterms:created xsi:type="dcterms:W3CDTF">2009-09-20T20:02:52Z</dcterms:created>
  <dcterms:modified xsi:type="dcterms:W3CDTF">2011-09-27T13:58:36Z</dcterms:modified>
</cp:coreProperties>
</file>

<file path=docProps/thumbnail.jpeg>
</file>