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66" r:id="rId2"/>
    <p:sldId id="256" r:id="rId3"/>
    <p:sldId id="257" r:id="rId4"/>
    <p:sldId id="258" r:id="rId5"/>
    <p:sldId id="265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2C30B0-EEAF-455F-A677-3A96F07FC7D6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43E930-A094-44DC-AACF-256B45048A9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39F01-2CB5-4476-8B01-8DDA5FDE1C07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762368-6EC6-4988-B797-3BACD802F0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39F01-2CB5-4476-8B01-8DDA5FDE1C07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62368-6EC6-4988-B797-3BACD802F0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4762368-6EC6-4988-B797-3BACD802F0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39F01-2CB5-4476-8B01-8DDA5FDE1C07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39F01-2CB5-4476-8B01-8DDA5FDE1C07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4762368-6EC6-4988-B797-3BACD802F0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39F01-2CB5-4476-8B01-8DDA5FDE1C07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762368-6EC6-4988-B797-3BACD802F0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A239F01-2CB5-4476-8B01-8DDA5FDE1C07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62368-6EC6-4988-B797-3BACD802F0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39F01-2CB5-4476-8B01-8DDA5FDE1C07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4762368-6EC6-4988-B797-3BACD802F0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39F01-2CB5-4476-8B01-8DDA5FDE1C07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4762368-6EC6-4988-B797-3BACD802F0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39F01-2CB5-4476-8B01-8DDA5FDE1C07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4762368-6EC6-4988-B797-3BACD802F0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762368-6EC6-4988-B797-3BACD802F0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39F01-2CB5-4476-8B01-8DDA5FDE1C07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4762368-6EC6-4988-B797-3BACD802F0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A239F01-2CB5-4476-8B01-8DDA5FDE1C07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A239F01-2CB5-4476-8B01-8DDA5FDE1C07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762368-6EC6-4988-B797-3BACD802F0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Draw a logic network and input-output table for the following:  p ^ ( q v ~r)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990600"/>
            <a:ext cx="8503920" cy="510844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5000" t="37000" r="60625" b="53000"/>
          <a:stretch>
            <a:fillRect/>
          </a:stretch>
        </p:blipFill>
        <p:spPr bwMode="auto">
          <a:xfrm>
            <a:off x="2209800" y="1066800"/>
            <a:ext cx="490728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40000" t="37000" r="46875" b="52000"/>
          <a:stretch>
            <a:fillRect/>
          </a:stretch>
        </p:blipFill>
        <p:spPr bwMode="auto">
          <a:xfrm>
            <a:off x="1752600" y="3505200"/>
            <a:ext cx="5943600" cy="311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one!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295400"/>
            <a:ext cx="8613648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Write the </a:t>
            </a:r>
            <a:r>
              <a:rPr lang="en-US" dirty="0" err="1" smtClean="0"/>
              <a:t>contrapositive</a:t>
            </a:r>
            <a:r>
              <a:rPr lang="en-US" dirty="0" smtClean="0"/>
              <a:t>, converse, inverse, and negation of the universal conditional:</a:t>
            </a:r>
          </a:p>
          <a:p>
            <a:r>
              <a:rPr lang="en-US" dirty="0" smtClean="0"/>
              <a:t>   functions f, if f is a logarithm function, then f(1) = 0.</a:t>
            </a:r>
          </a:p>
          <a:p>
            <a:endParaRPr lang="en-US" dirty="0" smtClean="0"/>
          </a:p>
          <a:p>
            <a:r>
              <a:rPr lang="en-US" dirty="0" err="1" smtClean="0"/>
              <a:t>Contrapositive</a:t>
            </a:r>
            <a:r>
              <a:rPr lang="en-US" dirty="0" smtClean="0"/>
              <a:t>:     functions f, If f(1) ≠ 0, then f is not a logarithm function.</a:t>
            </a:r>
          </a:p>
          <a:p>
            <a:r>
              <a:rPr lang="en-US" dirty="0" smtClean="0"/>
              <a:t>Converse:     functions f,  If f(1) = 0, then f is a logarithm function.</a:t>
            </a:r>
          </a:p>
          <a:p>
            <a:r>
              <a:rPr lang="en-US" dirty="0" smtClean="0"/>
              <a:t>Inverse:     functions f, If f is not a logarithm function,  then f(1) ≠ 0.  </a:t>
            </a:r>
          </a:p>
          <a:p>
            <a:r>
              <a:rPr lang="en-US" dirty="0" smtClean="0"/>
              <a:t>Negation:     a function f </a:t>
            </a:r>
            <a:r>
              <a:rPr lang="en-US" dirty="0" err="1" smtClean="0"/>
              <a:t>st</a:t>
            </a:r>
            <a:r>
              <a:rPr lang="en-US" dirty="0" smtClean="0"/>
              <a:t> f is a logarithm function and f(1) ≠ 0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0800000">
            <a:off x="457200" y="2133600"/>
            <a:ext cx="6046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 A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 rot="10800000">
            <a:off x="2971800" y="3124200"/>
            <a:ext cx="6046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 A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 rot="10800000">
            <a:off x="2133600" y="3962400"/>
            <a:ext cx="6046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 A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 rot="10800000">
            <a:off x="1828800" y="4953000"/>
            <a:ext cx="6046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 A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 rot="10800000">
            <a:off x="2133600" y="5867400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E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/>
      <p:bldP spid="5" grpId="0" uiExpand="1"/>
      <p:bldP spid="6" grpId="0" uiExpand="1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6000" b="1" dirty="0" smtClean="0"/>
              <a:t>Homework</a:t>
            </a:r>
          </a:p>
          <a:p>
            <a:pPr algn="ctr">
              <a:buNone/>
            </a:pPr>
            <a:r>
              <a:rPr lang="en-US" sz="6000" b="1" dirty="0" smtClean="0"/>
              <a:t>Page 45 </a:t>
            </a:r>
          </a:p>
          <a:p>
            <a:pPr algn="ctr">
              <a:buNone/>
            </a:pPr>
            <a:r>
              <a:rPr lang="en-US" sz="6000" b="1" dirty="0" smtClean="0"/>
              <a:t>2-22(evens) </a:t>
            </a:r>
          </a:p>
          <a:p>
            <a:pPr algn="ctr">
              <a:buNone/>
            </a:pPr>
            <a:r>
              <a:rPr lang="en-US" sz="6000" b="1" dirty="0" smtClean="0"/>
              <a:t> 24: extra credit!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1.5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If – Then Statements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4038600"/>
            <a:ext cx="854432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Goals for the day:</a:t>
            </a:r>
          </a:p>
          <a:p>
            <a:r>
              <a:rPr lang="en-US" sz="2400" b="1" dirty="0" smtClean="0"/>
              <a:t> Apply </a:t>
            </a:r>
            <a:r>
              <a:rPr lang="en-US" sz="2400" b="1" dirty="0" smtClean="0"/>
              <a:t>the ideas of formal logic from previous </a:t>
            </a:r>
            <a:r>
              <a:rPr lang="en-US" sz="2400" b="1" dirty="0" smtClean="0"/>
              <a:t>lessons</a:t>
            </a:r>
          </a:p>
          <a:p>
            <a:r>
              <a:rPr lang="en-US" sz="2400" b="1" dirty="0" smtClean="0"/>
              <a:t> </a:t>
            </a:r>
            <a:r>
              <a:rPr lang="en-US" sz="2400" b="1" dirty="0" smtClean="0"/>
              <a:t>to the </a:t>
            </a:r>
            <a:r>
              <a:rPr lang="en-US" sz="2400" b="1" dirty="0" smtClean="0"/>
              <a:t>treatment of </a:t>
            </a:r>
            <a:r>
              <a:rPr lang="en-US" sz="2400" b="1" dirty="0" smtClean="0"/>
              <a:t>the truth values of a universal </a:t>
            </a:r>
            <a:endParaRPr lang="en-US" sz="2400" b="1" dirty="0" smtClean="0"/>
          </a:p>
          <a:p>
            <a:r>
              <a:rPr lang="en-US" sz="2400" b="1" dirty="0" smtClean="0"/>
              <a:t> </a:t>
            </a:r>
            <a:r>
              <a:rPr lang="en-US" sz="2400" b="1" dirty="0" smtClean="0"/>
              <a:t>conditional </a:t>
            </a:r>
            <a:r>
              <a:rPr lang="en-US" sz="2400" b="1" dirty="0" smtClean="0"/>
              <a:t>and its negation. 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If it rains today, then we will not go to the pool.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If p then q is called a Conditional Statement (sometimes shown as p </a:t>
            </a:r>
            <a:r>
              <a:rPr lang="en-US" dirty="0" smtClean="0">
                <a:sym typeface="Wingdings" pitchFamily="2" charset="2"/>
              </a:rPr>
              <a:t> q or as “p implies q”)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p is the input, hypothesis, antecedent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q is the output, conclusion, consequent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err="1" smtClean="0">
                <a:sym typeface="Wingdings" pitchFamily="2" charset="2"/>
              </a:rPr>
              <a:t>Biconditional</a:t>
            </a:r>
            <a:r>
              <a:rPr lang="en-US" dirty="0" smtClean="0">
                <a:sym typeface="Wingdings" pitchFamily="2" charset="2"/>
              </a:rPr>
              <a:t>:     </a:t>
            </a:r>
            <a:r>
              <a:rPr lang="en-US" sz="3600" b="1" dirty="0" smtClean="0">
                <a:sym typeface="Wingdings" pitchFamily="2" charset="2"/>
              </a:rPr>
              <a:t>p</a:t>
            </a:r>
            <a:r>
              <a:rPr lang="en-US" dirty="0" smtClean="0">
                <a:sym typeface="Wingdings" pitchFamily="2" charset="2"/>
              </a:rPr>
              <a:t> 		       </a:t>
            </a:r>
            <a:r>
              <a:rPr lang="en-US" sz="3500" b="1" dirty="0" smtClean="0">
                <a:sym typeface="Wingdings" pitchFamily="2" charset="2"/>
              </a:rPr>
              <a:t>q </a:t>
            </a:r>
            <a:r>
              <a:rPr lang="en-US" sz="2800" dirty="0" smtClean="0">
                <a:sym typeface="Wingdings" pitchFamily="2" charset="2"/>
              </a:rPr>
              <a:t>means p  q and q  p</a:t>
            </a:r>
            <a:endParaRPr lang="en-US" b="1" dirty="0" smtClean="0">
              <a:sym typeface="Wingdings" pitchFamily="2" charset="2"/>
            </a:endParaRP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Left-Right Arrow 3"/>
          <p:cNvSpPr/>
          <p:nvPr/>
        </p:nvSpPr>
        <p:spPr>
          <a:xfrm>
            <a:off x="3200400" y="5257800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Truth Table for p </a:t>
            </a:r>
            <a:r>
              <a:rPr lang="en-US" dirty="0" smtClean="0">
                <a:sym typeface="Wingdings" pitchFamily="2" charset="2"/>
              </a:rPr>
              <a:t> q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4746"/>
                <a:gridCol w="2834746"/>
                <a:gridCol w="283474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 </a:t>
                      </a:r>
                      <a:r>
                        <a:rPr lang="en-US" dirty="0" smtClean="0">
                          <a:sym typeface="Wingdings" pitchFamily="2" charset="2"/>
                        </a:rPr>
                        <a:t> Q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304800" y="1524000"/>
          <a:ext cx="850423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4746"/>
                <a:gridCol w="2834746"/>
                <a:gridCol w="283474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 </a:t>
                      </a:r>
                      <a:r>
                        <a:rPr lang="en-US" dirty="0" smtClean="0">
                          <a:sym typeface="Wingdings" pitchFamily="2" charset="2"/>
                        </a:rPr>
                        <a:t> Q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304800" y="2667000"/>
            <a:ext cx="8534400" cy="304800"/>
          </a:xfrm>
          <a:prstGeom prst="rect">
            <a:avLst/>
          </a:prstGeom>
          <a:solidFill>
            <a:schemeClr val="accent4">
              <a:lumMod val="75000"/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9600" y="3810000"/>
            <a:ext cx="746390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** The one to pay attention to is F </a:t>
            </a:r>
            <a:r>
              <a:rPr lang="en-US" sz="2800" b="1" dirty="0" smtClean="0">
                <a:sym typeface="Wingdings" pitchFamily="2" charset="2"/>
              </a:rPr>
              <a:t> T  ; </a:t>
            </a:r>
          </a:p>
          <a:p>
            <a:r>
              <a:rPr lang="en-US" sz="2800" b="1" dirty="0" smtClean="0">
                <a:sym typeface="Wingdings" pitchFamily="2" charset="2"/>
              </a:rPr>
              <a:t>because there is no counterexample, </a:t>
            </a:r>
          </a:p>
          <a:p>
            <a:r>
              <a:rPr lang="en-US" sz="2800" b="1" dirty="0">
                <a:sym typeface="Wingdings" pitchFamily="2" charset="2"/>
              </a:rPr>
              <a:t> </a:t>
            </a:r>
            <a:r>
              <a:rPr lang="en-US" sz="2800" b="1" dirty="0" smtClean="0">
                <a:sym typeface="Wingdings" pitchFamily="2" charset="2"/>
              </a:rPr>
              <a:t>               this statement is true.</a:t>
            </a:r>
          </a:p>
          <a:p>
            <a:endParaRPr lang="en-US" sz="2800" b="1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 </a:t>
            </a:r>
            <a:r>
              <a:rPr lang="en-US" dirty="0" smtClean="0">
                <a:sym typeface="Wingdings" pitchFamily="2" charset="2"/>
              </a:rPr>
              <a:t> 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b="1" dirty="0" smtClean="0">
                <a:sym typeface="Wingdings" pitchFamily="2" charset="2"/>
              </a:rPr>
              <a:t>p  q  has the same truth value as ~p v q</a:t>
            </a:r>
            <a:endParaRPr lang="en-US" sz="2400" b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Since this is true, the negation for this is??</a:t>
            </a:r>
          </a:p>
          <a:p>
            <a:pPr>
              <a:buNone/>
            </a:pPr>
            <a:r>
              <a:rPr lang="en-US" dirty="0" smtClean="0"/>
              <a:t>				p ^ ~ q  (</a:t>
            </a:r>
            <a:r>
              <a:rPr lang="en-US" dirty="0" err="1" smtClean="0"/>
              <a:t>deMorgan’s</a:t>
            </a:r>
            <a:r>
              <a:rPr lang="en-US" dirty="0" smtClean="0"/>
              <a:t> Law!)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If it is snowing today, then we will not have school.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Negation:</a:t>
            </a:r>
          </a:p>
          <a:p>
            <a:pPr>
              <a:buNone/>
            </a:pPr>
            <a:r>
              <a:rPr lang="en-US" dirty="0" smtClean="0"/>
              <a:t>It is snowing today and we do have school!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Give the truth value of the conditional.</a:t>
            </a:r>
          </a:p>
          <a:p>
            <a:endParaRPr lang="en-US" dirty="0" smtClean="0"/>
          </a:p>
          <a:p>
            <a:r>
              <a:rPr lang="en-US" dirty="0" smtClean="0"/>
              <a:t>If 4 &gt; 9, then 4 &gt; 7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If 6 &lt; 8, then 6 &lt; 10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If 5 &lt; 3, then 5 &lt; 9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71600" y="3200400"/>
            <a:ext cx="51892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90000"/>
                    <a:lumOff val="10000"/>
                  </a:schemeClr>
                </a:solidFill>
              </a:rPr>
              <a:t>False </a:t>
            </a:r>
            <a:r>
              <a:rPr lang="en-US" sz="2400" b="1" dirty="0" smtClean="0">
                <a:solidFill>
                  <a:schemeClr val="accent6">
                    <a:lumMod val="90000"/>
                    <a:lumOff val="10000"/>
                  </a:schemeClr>
                </a:solidFill>
                <a:sym typeface="Wingdings" pitchFamily="2" charset="2"/>
              </a:rPr>
              <a:t> False; truth value: True</a:t>
            </a:r>
            <a:endParaRPr lang="en-US" sz="2400" b="1" dirty="0">
              <a:solidFill>
                <a:schemeClr val="accent6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9200" y="4572000"/>
            <a:ext cx="5041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90000"/>
                    <a:lumOff val="10000"/>
                  </a:schemeClr>
                </a:solidFill>
              </a:rPr>
              <a:t>True </a:t>
            </a:r>
            <a:r>
              <a:rPr lang="en-US" sz="2400" b="1" dirty="0" smtClean="0">
                <a:solidFill>
                  <a:schemeClr val="accent6">
                    <a:lumMod val="90000"/>
                    <a:lumOff val="10000"/>
                  </a:schemeClr>
                </a:solidFill>
                <a:sym typeface="Wingdings" pitchFamily="2" charset="2"/>
              </a:rPr>
              <a:t> True; truth value: True</a:t>
            </a:r>
            <a:endParaRPr lang="en-US" sz="2400" b="1" dirty="0">
              <a:solidFill>
                <a:schemeClr val="accent6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9800" y="5943600"/>
            <a:ext cx="5115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90000"/>
                    <a:lumOff val="10000"/>
                  </a:schemeClr>
                </a:solidFill>
              </a:rPr>
              <a:t>False </a:t>
            </a:r>
            <a:r>
              <a:rPr lang="en-US" sz="2400" b="1" dirty="0" smtClean="0">
                <a:solidFill>
                  <a:schemeClr val="accent6">
                    <a:lumMod val="90000"/>
                    <a:lumOff val="10000"/>
                  </a:schemeClr>
                </a:solidFill>
                <a:sym typeface="Wingdings" pitchFamily="2" charset="2"/>
              </a:rPr>
              <a:t> True; truth value: True</a:t>
            </a:r>
            <a:endParaRPr lang="en-US" sz="2400" b="1" dirty="0">
              <a:solidFill>
                <a:schemeClr val="accent6">
                  <a:lumMod val="90000"/>
                  <a:lumOff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Contrapositive</a:t>
            </a:r>
            <a:r>
              <a:rPr lang="en-US" dirty="0" smtClean="0"/>
              <a:t>, Converse, Inverse of a Statement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2743200"/>
          <a:ext cx="8610600" cy="1668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514600"/>
                <a:gridCol w="2057400"/>
                <a:gridCol w="1981200"/>
              </a:tblGrid>
              <a:tr h="8128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Given Conditional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Its </a:t>
                      </a:r>
                      <a:r>
                        <a:rPr lang="en-US" sz="2400" dirty="0" err="1" smtClean="0"/>
                        <a:t>Contrapositive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Its Converse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Its</a:t>
                      </a:r>
                      <a:r>
                        <a:rPr lang="en-US" sz="2400" baseline="0" dirty="0" smtClean="0"/>
                        <a:t>    Inverse</a:t>
                      </a:r>
                      <a:endParaRPr lang="en-US" sz="2400" dirty="0"/>
                    </a:p>
                  </a:txBody>
                  <a:tcPr/>
                </a:tc>
              </a:tr>
              <a:tr h="845775">
                <a:tc>
                  <a:txBody>
                    <a:bodyPr/>
                    <a:lstStyle/>
                    <a:p>
                      <a:r>
                        <a:rPr lang="en-US" dirty="0" smtClean="0"/>
                        <a:t>p </a:t>
                      </a:r>
                      <a:r>
                        <a:rPr lang="en-US" dirty="0" smtClean="0">
                          <a:sym typeface="Wingdings" pitchFamily="2" charset="2"/>
                        </a:rPr>
                        <a:t> 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</a:t>
                      </a:r>
                      <a:r>
                        <a:rPr lang="en-US" baseline="0" dirty="0" smtClean="0"/>
                        <a:t> q 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 ~ 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 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 p </a:t>
                      </a:r>
                      <a:r>
                        <a:rPr lang="en-US" dirty="0" smtClean="0">
                          <a:sym typeface="Wingdings" pitchFamily="2" charset="2"/>
                        </a:rPr>
                        <a:t> ~ q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Conditional: If a car is a neon, then it is a Dodge.</a:t>
            </a:r>
          </a:p>
          <a:p>
            <a:r>
              <a:rPr lang="en-US" dirty="0" err="1" smtClean="0"/>
              <a:t>Contrapositive</a:t>
            </a:r>
            <a:r>
              <a:rPr lang="en-US" dirty="0" smtClean="0"/>
              <a:t>: If the car is not a dodge, then it is not a neon.</a:t>
            </a:r>
          </a:p>
          <a:p>
            <a:r>
              <a:rPr lang="en-US" dirty="0" smtClean="0"/>
              <a:t>Converse: If the car is a dodge, then it is a neon. (false)</a:t>
            </a:r>
          </a:p>
          <a:p>
            <a:r>
              <a:rPr lang="en-US" dirty="0" smtClean="0"/>
              <a:t>Inverse: If the car is not a neon, then it is not a dodge. (false)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43062" y="0"/>
            <a:ext cx="6705600" cy="3581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438400" y="304800"/>
            <a:ext cx="4038600" cy="3200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3200400" y="533400"/>
            <a:ext cx="2590800" cy="14478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rgbClr val="002060"/>
                </a:solidFill>
              </a:rPr>
              <a:t>Neons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24400" y="2514600"/>
            <a:ext cx="1194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Dodge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5000" y="2971800"/>
            <a:ext cx="1024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2"/>
                </a:solidFill>
              </a:rPr>
              <a:t>Cars</a:t>
            </a:r>
            <a:endParaRPr lang="en-US" sz="2800" b="1" dirty="0">
              <a:solidFill>
                <a:schemeClr val="bg2"/>
              </a:solidFill>
            </a:endParaRPr>
          </a:p>
        </p:txBody>
      </p:sp>
      <p:pic>
        <p:nvPicPr>
          <p:cNvPr id="1026" name="Picture 2" descr="C:\Program Files\Microsoft Office 2007\MEDIA\CAGCAT10\j0212957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2362200"/>
            <a:ext cx="2206494" cy="1149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990600"/>
          </a:xfrm>
          <a:solidFill>
            <a:schemeClr val="tx2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Statement: the conditional has the same truth value as its </a:t>
            </a:r>
            <a:r>
              <a:rPr lang="en-US" dirty="0" err="1" smtClean="0"/>
              <a:t>contrapositive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Proof: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2209800"/>
          <a:ext cx="80772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200"/>
                <a:gridCol w="1346200"/>
                <a:gridCol w="1346200"/>
                <a:gridCol w="1346200"/>
                <a:gridCol w="1346200"/>
                <a:gridCol w="1346200"/>
              </a:tblGrid>
              <a:tr h="731520"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 </a:t>
                      </a:r>
                      <a:r>
                        <a:rPr lang="en-US" dirty="0" smtClean="0">
                          <a:sym typeface="Wingdings" pitchFamily="2" charset="2"/>
                        </a:rPr>
                        <a:t> Q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~Q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 ~P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7315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731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731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731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2209800"/>
          <a:ext cx="80772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200"/>
                <a:gridCol w="1346200"/>
                <a:gridCol w="1346200"/>
                <a:gridCol w="1346200"/>
                <a:gridCol w="1346200"/>
                <a:gridCol w="1346200"/>
              </a:tblGrid>
              <a:tr h="731520"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 </a:t>
                      </a:r>
                      <a:r>
                        <a:rPr lang="en-US" dirty="0" smtClean="0">
                          <a:sym typeface="Wingdings" pitchFamily="2" charset="2"/>
                        </a:rPr>
                        <a:t> Q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~Q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 ~P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731520"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731520"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731520"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731520"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laura colors 3">
      <a:dk1>
        <a:srgbClr val="6B3D8C"/>
      </a:dk1>
      <a:lt1>
        <a:srgbClr val="F9E705"/>
      </a:lt1>
      <a:dk2>
        <a:srgbClr val="CB00CC"/>
      </a:dk2>
      <a:lt2>
        <a:srgbClr val="59FEFE"/>
      </a:lt2>
      <a:accent1>
        <a:srgbClr val="FF00FF"/>
      </a:accent1>
      <a:accent2>
        <a:srgbClr val="FF0000"/>
      </a:accent2>
      <a:accent3>
        <a:srgbClr val="5DFF0C"/>
      </a:accent3>
      <a:accent4>
        <a:srgbClr val="0066FF"/>
      </a:accent4>
      <a:accent5>
        <a:srgbClr val="FF6600"/>
      </a:accent5>
      <a:accent6>
        <a:srgbClr val="002D2D"/>
      </a:accent6>
      <a:hlink>
        <a:srgbClr val="FF0000"/>
      </a:hlink>
      <a:folHlink>
        <a:srgbClr val="2F02EC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1561</TotalTime>
  <Words>552</Words>
  <Application>Microsoft Office PowerPoint</Application>
  <PresentationFormat>On-screen Show (4:3)</PresentationFormat>
  <Paragraphs>137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Civic</vt:lpstr>
      <vt:lpstr>Draw a logic network and input-output table for the following:  p ^ ( q v ~r)</vt:lpstr>
      <vt:lpstr>If – Then Statements</vt:lpstr>
      <vt:lpstr>Slide 3</vt:lpstr>
      <vt:lpstr>Truth Table for p  q</vt:lpstr>
      <vt:lpstr>p  q</vt:lpstr>
      <vt:lpstr>Example 1</vt:lpstr>
      <vt:lpstr>Contrapositive, Converse, Inverse of a Statement</vt:lpstr>
      <vt:lpstr>Slide 8</vt:lpstr>
      <vt:lpstr>Statement: the conditional has the same truth value as its contrapositive.</vt:lpstr>
      <vt:lpstr>Try one!</vt:lpstr>
      <vt:lpstr>Slide 11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 – Then Statements</dc:title>
  <dc:creator>teacher</dc:creator>
  <cp:lastModifiedBy>Laura Helbing</cp:lastModifiedBy>
  <cp:revision>6</cp:revision>
  <dcterms:created xsi:type="dcterms:W3CDTF">2010-06-30T12:13:25Z</dcterms:created>
  <dcterms:modified xsi:type="dcterms:W3CDTF">2012-09-05T14:11:44Z</dcterms:modified>
</cp:coreProperties>
</file>