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2C9D-3991-419F-A6D5-8BEC7CD3F92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BD16F-BF73-4993-8D2A-4FCA55434B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2C9D-3991-419F-A6D5-8BEC7CD3F92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BD16F-BF73-4993-8D2A-4FCA55434B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2C9D-3991-419F-A6D5-8BEC7CD3F92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BD16F-BF73-4993-8D2A-4FCA55434B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2C9D-3991-419F-A6D5-8BEC7CD3F92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BD16F-BF73-4993-8D2A-4FCA55434B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2C9D-3991-419F-A6D5-8BEC7CD3F92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BD16F-BF73-4993-8D2A-4FCA55434B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2C9D-3991-419F-A6D5-8BEC7CD3F92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BD16F-BF73-4993-8D2A-4FCA55434B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2C9D-3991-419F-A6D5-8BEC7CD3F92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BD16F-BF73-4993-8D2A-4FCA55434B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2C9D-3991-419F-A6D5-8BEC7CD3F92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BD16F-BF73-4993-8D2A-4FCA55434B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2C9D-3991-419F-A6D5-8BEC7CD3F92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BD16F-BF73-4993-8D2A-4FCA55434B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2C9D-3991-419F-A6D5-8BEC7CD3F92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BD16F-BF73-4993-8D2A-4FCA55434B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3322C9D-3991-419F-A6D5-8BEC7CD3F92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7CBD16F-BF73-4993-8D2A-4FCA55434B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3322C9D-3991-419F-A6D5-8BEC7CD3F92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7CBD16F-BF73-4993-8D2A-4FCA55434B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 – Standardization Theorem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4.9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Graph-Standardization Theorem (286)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In a relation described by a sentence in x and y, the following processes yield the same graph:</a:t>
            </a:r>
          </a:p>
          <a:p>
            <a:endParaRPr lang="en-US" dirty="0"/>
          </a:p>
          <a:p>
            <a:r>
              <a:rPr lang="en-US" dirty="0" smtClean="0"/>
              <a:t>1. replacing x by           and y by           in the sentence;</a:t>
            </a:r>
          </a:p>
          <a:p>
            <a:r>
              <a:rPr lang="en-US" dirty="0" smtClean="0"/>
              <a:t>2. Applying the scale change (</a:t>
            </a:r>
            <a:r>
              <a:rPr lang="en-US" dirty="0" err="1" smtClean="0"/>
              <a:t>x,y</a:t>
            </a:r>
            <a:r>
              <a:rPr lang="en-US" dirty="0" smtClean="0"/>
              <a:t>) </a:t>
            </a:r>
            <a:r>
              <a:rPr lang="en-US" dirty="0" smtClean="0">
                <a:sym typeface="Wingdings" pitchFamily="2" charset="2"/>
              </a:rPr>
              <a:t> (</a:t>
            </a:r>
            <a:r>
              <a:rPr lang="en-US" dirty="0" err="1" smtClean="0">
                <a:sym typeface="Wingdings" pitchFamily="2" charset="2"/>
              </a:rPr>
              <a:t>ax,by</a:t>
            </a:r>
            <a:r>
              <a:rPr lang="en-US" dirty="0" smtClean="0">
                <a:sym typeface="Wingdings" pitchFamily="2" charset="2"/>
              </a:rPr>
              <a:t>) where a, b≠ 0, followed by the applying the translation (</a:t>
            </a:r>
            <a:r>
              <a:rPr lang="en-US" dirty="0" err="1" smtClean="0">
                <a:sym typeface="Wingdings" pitchFamily="2" charset="2"/>
              </a:rPr>
              <a:t>x,y</a:t>
            </a:r>
            <a:r>
              <a:rPr lang="en-US" dirty="0" smtClean="0">
                <a:sym typeface="Wingdings" pitchFamily="2" charset="2"/>
              </a:rPr>
              <a:t>)  (x + h, y + k) to the graph of the original relation.</a:t>
            </a:r>
            <a:endParaRPr lang="en-US" dirty="0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3657600" y="3200400"/>
          <a:ext cx="838200" cy="1223060"/>
        </p:xfrm>
        <a:graphic>
          <a:graphicData uri="http://schemas.openxmlformats.org/presentationml/2006/ole">
            <p:oleObj spid="_x0000_s1027" name="Equation" r:id="rId3" imgW="368280" imgH="39348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5867400" y="3429000"/>
          <a:ext cx="1004888" cy="1036637"/>
        </p:xfrm>
        <a:graphic>
          <a:graphicData uri="http://schemas.openxmlformats.org/presentationml/2006/ole">
            <p:oleObj spid="_x0000_s1028" name="Equation" r:id="rId4" imgW="3808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                                              has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Amp: |b|</a:t>
            </a:r>
          </a:p>
          <a:p>
            <a:r>
              <a:rPr lang="en-US" dirty="0" smtClean="0"/>
              <a:t>Period: 2</a:t>
            </a:r>
            <a:r>
              <a:rPr lang="el-GR" dirty="0" smtClean="0"/>
              <a:t>π</a:t>
            </a:r>
            <a:r>
              <a:rPr lang="en-US" dirty="0" smtClean="0"/>
              <a:t> *|a|</a:t>
            </a:r>
          </a:p>
          <a:p>
            <a:r>
              <a:rPr lang="en-US" dirty="0" smtClean="0"/>
              <a:t>Phase shift: h</a:t>
            </a:r>
          </a:p>
          <a:p>
            <a:r>
              <a:rPr lang="en-US" dirty="0" smtClean="0"/>
              <a:t>Vertical shift: k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057400" y="1447800"/>
          <a:ext cx="2981325" cy="1036638"/>
        </p:xfrm>
        <a:graphic>
          <a:graphicData uri="http://schemas.openxmlformats.org/presentationml/2006/ole">
            <p:oleObj spid="_x0000_s2052" name="Equation" r:id="rId3" imgW="1130040" imgH="393480" progId="Equation.3">
              <p:embed/>
            </p:oleObj>
          </a:graphicData>
        </a:graphic>
      </p:graphicFrame>
      <p:cxnSp>
        <p:nvCxnSpPr>
          <p:cNvPr id="8" name="Straight Arrow Connector 7"/>
          <p:cNvCxnSpPr/>
          <p:nvPr/>
        </p:nvCxnSpPr>
        <p:spPr>
          <a:xfrm rot="16200000" flipV="1">
            <a:off x="4038600" y="1981200"/>
            <a:ext cx="1447800" cy="9906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57600" y="3200400"/>
            <a:ext cx="508504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Notice : to use this formula,</a:t>
            </a:r>
          </a:p>
          <a:p>
            <a:r>
              <a:rPr lang="en-US" sz="3200" b="1" dirty="0" smtClean="0"/>
              <a:t>x must be by itself!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the graph of y = sin (2x – </a:t>
            </a:r>
            <a:r>
              <a:rPr lang="el-GR" dirty="0" smtClean="0"/>
              <a:t>π</a:t>
            </a:r>
            <a:r>
              <a:rPr lang="en-US" dirty="0" smtClean="0"/>
              <a:t>/4)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y = sin (2(x – </a:t>
            </a:r>
            <a:r>
              <a:rPr lang="el-GR" dirty="0" smtClean="0"/>
              <a:t>π</a:t>
            </a:r>
            <a:r>
              <a:rPr lang="en-US" dirty="0" smtClean="0"/>
              <a:t>/8))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Amp: </a:t>
            </a:r>
          </a:p>
          <a:p>
            <a:pPr>
              <a:buNone/>
            </a:pPr>
            <a:r>
              <a:rPr lang="en-US" dirty="0" smtClean="0"/>
              <a:t>Period: </a:t>
            </a:r>
          </a:p>
          <a:p>
            <a:pPr>
              <a:buNone/>
            </a:pPr>
            <a:r>
              <a:rPr lang="en-US" dirty="0" smtClean="0"/>
              <a:t>Phase shift:</a:t>
            </a:r>
          </a:p>
          <a:p>
            <a:pPr>
              <a:buNone/>
            </a:pPr>
            <a:r>
              <a:rPr lang="en-US" dirty="0" smtClean="0"/>
              <a:t>Vertical shift: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3352800"/>
            <a:ext cx="362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1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0" y="3886200"/>
            <a:ext cx="14221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2</a:t>
            </a:r>
            <a:r>
              <a:rPr lang="el-GR" sz="2800" b="1" dirty="0" smtClean="0">
                <a:solidFill>
                  <a:srgbClr val="FF0000"/>
                </a:solidFill>
              </a:rPr>
              <a:t>π</a:t>
            </a:r>
            <a:r>
              <a:rPr lang="en-US" sz="2800" b="1" dirty="0" smtClean="0">
                <a:solidFill>
                  <a:srgbClr val="FF0000"/>
                </a:solidFill>
              </a:rPr>
              <a:t>/2 = </a:t>
            </a:r>
            <a:r>
              <a:rPr lang="el-GR" sz="2800" b="1" dirty="0" smtClean="0">
                <a:solidFill>
                  <a:srgbClr val="FF0000"/>
                </a:solidFill>
              </a:rPr>
              <a:t>π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7000" y="4343400"/>
            <a:ext cx="25330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π/8 to the right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71800" y="4876800"/>
            <a:ext cx="369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0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composite of what scale change and translation maps y = </a:t>
            </a:r>
            <a:r>
              <a:rPr lang="en-US" dirty="0" err="1" smtClean="0"/>
              <a:t>cos</a:t>
            </a:r>
            <a:r>
              <a:rPr lang="en-US" dirty="0" smtClean="0"/>
              <a:t> x onto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			y = 3 </a:t>
            </a:r>
            <a:r>
              <a:rPr lang="en-US" dirty="0" err="1" smtClean="0"/>
              <a:t>cos</a:t>
            </a:r>
            <a:r>
              <a:rPr lang="en-US" dirty="0" smtClean="0"/>
              <a:t> 4(x +</a:t>
            </a:r>
            <a:r>
              <a:rPr lang="el-GR" dirty="0" smtClean="0"/>
              <a:t> π</a:t>
            </a:r>
            <a:r>
              <a:rPr lang="en-US" dirty="0" smtClean="0"/>
              <a:t>) – 10</a:t>
            </a:r>
          </a:p>
          <a:p>
            <a:pPr algn="ctr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S(</a:t>
            </a:r>
            <a:r>
              <a:rPr lang="en-US" b="1" dirty="0" err="1" smtClean="0">
                <a:solidFill>
                  <a:srgbClr val="FF0000"/>
                </a:solidFill>
              </a:rPr>
              <a:t>x,y</a:t>
            </a:r>
            <a:r>
              <a:rPr lang="en-US" b="1" dirty="0" smtClean="0">
                <a:solidFill>
                  <a:srgbClr val="FF0000"/>
                </a:solidFill>
              </a:rPr>
              <a:t>)  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 (x/4, 3y)</a:t>
            </a:r>
          </a:p>
          <a:p>
            <a:pPr algn="ctr">
              <a:buNone/>
            </a:pPr>
            <a:endParaRPr lang="en-US" b="1" dirty="0" smtClean="0">
              <a:solidFill>
                <a:srgbClr val="FF0000"/>
              </a:solidFill>
              <a:sym typeface="Wingdings" pitchFamily="2" charset="2"/>
            </a:endParaRPr>
          </a:p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T(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x,y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)  (x – </a:t>
            </a:r>
            <a:r>
              <a:rPr lang="el-GR" b="1" dirty="0" smtClean="0">
                <a:solidFill>
                  <a:srgbClr val="FF0000"/>
                </a:solidFill>
              </a:rPr>
              <a:t>π</a:t>
            </a:r>
            <a:r>
              <a:rPr lang="en-US" b="1" dirty="0" smtClean="0">
                <a:solidFill>
                  <a:srgbClr val="FF0000"/>
                </a:solidFill>
              </a:rPr>
              <a:t>, y – 10)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S(</a:t>
            </a:r>
            <a:r>
              <a:rPr lang="en-US" dirty="0" err="1" smtClean="0"/>
              <a:t>x,y</a:t>
            </a:r>
            <a:r>
              <a:rPr lang="en-US" dirty="0" smtClean="0"/>
              <a:t>)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>
                <a:sym typeface="Wingdings" pitchFamily="2" charset="2"/>
              </a:rPr>
              <a:t>T(</a:t>
            </a:r>
            <a:r>
              <a:rPr lang="en-US" dirty="0" err="1" smtClean="0">
                <a:sym typeface="Wingdings" pitchFamily="2" charset="2"/>
              </a:rPr>
              <a:t>x,y</a:t>
            </a:r>
            <a:r>
              <a:rPr lang="en-US" dirty="0" smtClean="0">
                <a:sym typeface="Wingdings" pitchFamily="2" charset="2"/>
              </a:rPr>
              <a:t>) 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>
                <a:sym typeface="Wingdings" pitchFamily="2" charset="2"/>
              </a:rPr>
              <a:t>Amp 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>
                <a:sym typeface="Wingdings" pitchFamily="2" charset="2"/>
              </a:rPr>
              <a:t>Period 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>
                <a:sym typeface="Wingdings" pitchFamily="2" charset="2"/>
              </a:rPr>
              <a:t>Vertical shift 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>
                <a:sym typeface="Wingdings" pitchFamily="2" charset="2"/>
              </a:rPr>
              <a:t>Phase shift 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39940" name="Object 4"/>
          <p:cNvGraphicFramePr>
            <a:graphicFrameLocks noChangeAspect="1"/>
          </p:cNvGraphicFramePr>
          <p:nvPr/>
        </p:nvGraphicFramePr>
        <p:xfrm>
          <a:off x="2895600" y="1371600"/>
          <a:ext cx="3413246" cy="1371600"/>
        </p:xfrm>
        <a:graphic>
          <a:graphicData uri="http://schemas.openxmlformats.org/presentationml/2006/ole">
            <p:oleObj spid="_x0000_s3074" name="Equation" r:id="rId3" imgW="977760" imgH="39348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81200" y="2667000"/>
            <a:ext cx="1284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(4x, 2y)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5000" y="3276600"/>
            <a:ext cx="1444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(x + 4, y)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0" y="38862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09800" y="4572000"/>
            <a:ext cx="1835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2</a:t>
            </a:r>
            <a:r>
              <a:rPr lang="el-GR" sz="2800" b="1" dirty="0" smtClean="0">
                <a:solidFill>
                  <a:srgbClr val="FF0000"/>
                </a:solidFill>
              </a:rPr>
              <a:t>π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* 4 = 8</a:t>
            </a:r>
            <a:r>
              <a:rPr lang="el-GR" sz="2800" b="1" dirty="0" smtClean="0">
                <a:solidFill>
                  <a:srgbClr val="FF0000"/>
                </a:solidFill>
              </a:rPr>
              <a:t>π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51816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0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95600" y="5791200"/>
            <a:ext cx="2125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4 to the right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4: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				y = 2 sin (3x + </a:t>
            </a:r>
            <a:r>
              <a:rPr lang="el-GR" dirty="0" smtClean="0"/>
              <a:t>π</a:t>
            </a:r>
            <a:r>
              <a:rPr lang="en-US" dirty="0" smtClean="0"/>
              <a:t>) + 2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y = 2 sin 3(x + </a:t>
            </a:r>
            <a:r>
              <a:rPr lang="el-GR" dirty="0" smtClean="0"/>
              <a:t>π</a:t>
            </a:r>
            <a:r>
              <a:rPr lang="en-US" dirty="0" smtClean="0"/>
              <a:t>/3) + 2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S(</a:t>
            </a:r>
            <a:r>
              <a:rPr lang="en-US" dirty="0" err="1" smtClean="0"/>
              <a:t>x,y</a:t>
            </a:r>
            <a:r>
              <a:rPr lang="en-US" dirty="0" smtClean="0"/>
              <a:t>) </a:t>
            </a:r>
            <a:r>
              <a:rPr lang="en-US" dirty="0" smtClean="0">
                <a:sym typeface="Wingdings" pitchFamily="2" charset="2"/>
              </a:rPr>
              <a:t>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>
                <a:sym typeface="Wingdings" pitchFamily="2" charset="2"/>
              </a:rPr>
              <a:t>T(</a:t>
            </a:r>
            <a:r>
              <a:rPr lang="en-US" dirty="0" err="1" smtClean="0">
                <a:sym typeface="Wingdings" pitchFamily="2" charset="2"/>
              </a:rPr>
              <a:t>x,y</a:t>
            </a:r>
            <a:r>
              <a:rPr lang="en-US" dirty="0" smtClean="0">
                <a:sym typeface="Wingdings" pitchFamily="2" charset="2"/>
              </a:rPr>
              <a:t>) 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>
                <a:sym typeface="Wingdings" pitchFamily="2" charset="2"/>
              </a:rPr>
              <a:t>Amp 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>
                <a:sym typeface="Wingdings" pitchFamily="2" charset="2"/>
              </a:rPr>
              <a:t>Period 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>
                <a:sym typeface="Wingdings" pitchFamily="2" charset="2"/>
              </a:rPr>
              <a:t>Vertical shift 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>
                <a:sym typeface="Wingdings" pitchFamily="2" charset="2"/>
              </a:rPr>
              <a:t>Phase shift 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05000" y="2667000"/>
            <a:ext cx="14382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(x/3, 2y)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81200" y="3276600"/>
            <a:ext cx="1927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(x - </a:t>
            </a:r>
            <a:r>
              <a:rPr lang="el-GR" sz="2800" b="1" dirty="0" smtClean="0">
                <a:solidFill>
                  <a:srgbClr val="FF0000"/>
                </a:solidFill>
              </a:rPr>
              <a:t>π</a:t>
            </a:r>
            <a:r>
              <a:rPr lang="en-US" sz="2800" b="1" dirty="0" smtClean="0">
                <a:solidFill>
                  <a:srgbClr val="FF0000"/>
                </a:solidFill>
              </a:rPr>
              <a:t>, y + 2)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7400" y="38100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09800" y="4343400"/>
            <a:ext cx="25090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2</a:t>
            </a:r>
            <a:r>
              <a:rPr lang="el-GR" sz="2800" b="1" dirty="0" smtClean="0">
                <a:solidFill>
                  <a:srgbClr val="FF0000"/>
                </a:solidFill>
              </a:rPr>
              <a:t>π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* 1/3 = 2</a:t>
            </a:r>
            <a:r>
              <a:rPr lang="el-GR" sz="2800" b="1" dirty="0" smtClean="0">
                <a:solidFill>
                  <a:srgbClr val="FF0000"/>
                </a:solidFill>
              </a:rPr>
              <a:t>π</a:t>
            </a:r>
            <a:r>
              <a:rPr lang="en-US" sz="2800" b="1" dirty="0" smtClean="0">
                <a:solidFill>
                  <a:srgbClr val="FF0000"/>
                </a:solidFill>
              </a:rPr>
              <a:t>/3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0400" y="4876800"/>
            <a:ext cx="833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2 up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7000" y="5638800"/>
            <a:ext cx="22928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π/3 to the left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92162"/>
          </a:xfrm>
        </p:spPr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5029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8800" b="1" dirty="0" smtClean="0">
                <a:solidFill>
                  <a:srgbClr val="FF0000"/>
                </a:solidFill>
              </a:rPr>
              <a:t>Pages 290 </a:t>
            </a:r>
          </a:p>
          <a:p>
            <a:pPr algn="ctr">
              <a:buNone/>
            </a:pPr>
            <a:r>
              <a:rPr lang="en-US" sz="8800" b="1" dirty="0" smtClean="0">
                <a:solidFill>
                  <a:srgbClr val="FF0000"/>
                </a:solidFill>
              </a:rPr>
              <a:t>1 , 3 – 6, </a:t>
            </a:r>
          </a:p>
          <a:p>
            <a:pPr algn="ctr">
              <a:buNone/>
            </a:pPr>
            <a:r>
              <a:rPr lang="en-US" sz="8800" b="1" dirty="0" smtClean="0">
                <a:solidFill>
                  <a:srgbClr val="FF0000"/>
                </a:solidFill>
              </a:rPr>
              <a:t>9 – 11</a:t>
            </a:r>
          </a:p>
          <a:p>
            <a:pPr algn="ctr">
              <a:buNone/>
            </a:pPr>
            <a:r>
              <a:rPr lang="en-US" sz="6600" b="1" dirty="0" smtClean="0">
                <a:solidFill>
                  <a:srgbClr val="FF0000"/>
                </a:solidFill>
              </a:rPr>
              <a:t>*Don’t need to graph</a:t>
            </a:r>
          </a:p>
          <a:p>
            <a:pPr algn="ctr">
              <a:buNone/>
            </a:pPr>
            <a:endParaRPr lang="en-US" sz="8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196</TotalTime>
  <Words>262</Words>
  <Application>Microsoft Office PowerPoint</Application>
  <PresentationFormat>On-screen Show (4:3)</PresentationFormat>
  <Paragraphs>71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Module</vt:lpstr>
      <vt:lpstr>Equation</vt:lpstr>
      <vt:lpstr>Graph – Standardization Theorem</vt:lpstr>
      <vt:lpstr>Graph-Standardization Theorem (286)</vt:lpstr>
      <vt:lpstr>Theorem</vt:lpstr>
      <vt:lpstr>Example 1</vt:lpstr>
      <vt:lpstr>Example 2</vt:lpstr>
      <vt:lpstr>Example 3:</vt:lpstr>
      <vt:lpstr>Example 4:</vt:lpstr>
      <vt:lpstr>Homework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 – Standardization Theorem</dc:title>
  <dc:creator>student</dc:creator>
  <cp:lastModifiedBy>Laura Helbing</cp:lastModifiedBy>
  <cp:revision>5</cp:revision>
  <dcterms:created xsi:type="dcterms:W3CDTF">2010-12-02T14:51:11Z</dcterms:created>
  <dcterms:modified xsi:type="dcterms:W3CDTF">2011-11-30T12:45:38Z</dcterms:modified>
</cp:coreProperties>
</file>