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7" r:id="rId12"/>
    <p:sldId id="268" r:id="rId13"/>
    <p:sldId id="269" r:id="rId14"/>
    <p:sldId id="270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1858A-A3D7-4CCD-9102-7F502E3E9C57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B2B09-A6AC-4FD6-B536-7E24A66E8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Trigonometric Identities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Sections 13.1 and 13.2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1557338" y="357188"/>
            <a:ext cx="7586662" cy="1143000"/>
          </a:xfrm>
        </p:spPr>
        <p:txBody>
          <a:bodyPr/>
          <a:lstStyle/>
          <a:p>
            <a:pPr eaLnBrk="1" hangingPunct="1"/>
            <a:r>
              <a:rPr lang="fr-CA" smtClean="0">
                <a:solidFill>
                  <a:schemeClr val="bg1"/>
                </a:solidFill>
              </a:rPr>
              <a:t>Helpful Identities to Know!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0" y="1928813"/>
            <a:ext cx="9144000" cy="45720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fr-CA" sz="3600" b="1" dirty="0" smtClean="0">
                <a:solidFill>
                  <a:srgbClr val="FFFF00"/>
                </a:solidFill>
              </a:rPr>
              <a:t>Cos 2x =  cos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x – sin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x		 cos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 x + sin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 x = 1</a:t>
            </a:r>
          </a:p>
          <a:p>
            <a:pPr eaLnBrk="1" hangingPunct="1">
              <a:buFont typeface="Arial" charset="0"/>
              <a:buNone/>
            </a:pPr>
            <a:endParaRPr lang="fr-CA" sz="3600" b="1" dirty="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fr-CA" sz="3600" b="1" dirty="0" smtClean="0">
                <a:solidFill>
                  <a:srgbClr val="FFFF00"/>
                </a:solidFill>
              </a:rPr>
              <a:t>Cos 2x = 2cos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 x – 1		</a:t>
            </a:r>
          </a:p>
          <a:p>
            <a:pPr eaLnBrk="1" hangingPunct="1">
              <a:buFont typeface="Arial" charset="0"/>
              <a:buNone/>
            </a:pPr>
            <a:endParaRPr lang="fr-CA" sz="3600" b="1" dirty="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fr-CA" sz="3600" b="1" dirty="0" smtClean="0">
                <a:solidFill>
                  <a:srgbClr val="FFFF00"/>
                </a:solidFill>
              </a:rPr>
              <a:t>Cos 2x = 1 – 2sin</a:t>
            </a:r>
            <a:r>
              <a:rPr lang="fr-CA" sz="3600" b="1" baseline="30000" dirty="0" smtClean="0">
                <a:solidFill>
                  <a:srgbClr val="FFFF00"/>
                </a:solidFill>
              </a:rPr>
              <a:t>2</a:t>
            </a:r>
            <a:r>
              <a:rPr lang="fr-CA" sz="3600" b="1" dirty="0" smtClean="0">
                <a:solidFill>
                  <a:srgbClr val="FFFF00"/>
                </a:solidFill>
              </a:rPr>
              <a:t>x</a:t>
            </a:r>
          </a:p>
          <a:p>
            <a:pPr eaLnBrk="1" hangingPunct="1">
              <a:buFont typeface="Arial" charset="0"/>
              <a:buNone/>
            </a:pPr>
            <a:endParaRPr lang="fr-CA" sz="3600" b="1" dirty="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fr-CA" sz="3600" b="1" dirty="0" smtClean="0">
                <a:solidFill>
                  <a:srgbClr val="FFFF00"/>
                </a:solidFill>
              </a:rPr>
              <a:t>Sin 2x = 2sinx ∙ </a:t>
            </a:r>
            <a:r>
              <a:rPr lang="fr-CA" sz="3600" b="1" dirty="0" err="1" smtClean="0">
                <a:solidFill>
                  <a:srgbClr val="FFFF00"/>
                </a:solidFill>
              </a:rPr>
              <a:t>cosx</a:t>
            </a:r>
            <a:endParaRPr lang="fr-CA" sz="36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42875"/>
            <a:ext cx="8229600" cy="774700"/>
          </a:xfrm>
        </p:spPr>
        <p:txBody>
          <a:bodyPr/>
          <a:lstStyle/>
          <a:p>
            <a:pPr eaLnBrk="1" hangingPunct="1"/>
            <a:r>
              <a:rPr lang="fr-CA" smtClean="0">
                <a:solidFill>
                  <a:srgbClr val="FFFF00"/>
                </a:solidFill>
              </a:rPr>
              <a:t>3 ways to prove an Identity</a:t>
            </a:r>
            <a:endParaRPr lang="fr-FR" smtClean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143000"/>
            <a:ext cx="8501062" cy="571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Technique 1: Work on one side of the identity until it looks like the other side.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Technique 2: Work on each side independently until you obtain the same statement on both sides.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Technique 3: Transform the equation to be proved until you obtain an equation known to be an identity.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>
                <a:solidFill>
                  <a:srgbClr val="FFFF00"/>
                </a:solidFill>
              </a:rPr>
              <a:t>Prove this identity</a:t>
            </a:r>
            <a:endParaRPr lang="fr-FR" smtClean="0">
              <a:solidFill>
                <a:srgbClr val="FFFF00"/>
              </a:solidFill>
            </a:endParaRP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67691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 </a:t>
            </a:r>
            <a:endParaRPr lang="fr-FR" smtClean="0">
              <a:solidFill>
                <a:schemeClr val="bg1"/>
              </a:solidFill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428750" y="1214438"/>
          <a:ext cx="6918325" cy="1654175"/>
        </p:xfrm>
        <a:graphic>
          <a:graphicData uri="http://schemas.openxmlformats.org/presentationml/2006/ole">
            <p:oleObj spid="_x0000_s8194" name="Equation" r:id="rId3" imgW="1752480" imgH="41904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0" y="3143250"/>
          <a:ext cx="6286500" cy="1981200"/>
        </p:xfrm>
        <a:graphic>
          <a:graphicData uri="http://schemas.openxmlformats.org/presentationml/2006/ole">
            <p:oleObj spid="_x0000_s8195" name="Equation" r:id="rId4" imgW="1854000" imgH="58392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71500" y="5203825"/>
          <a:ext cx="4262438" cy="1654175"/>
        </p:xfrm>
        <a:graphic>
          <a:graphicData uri="http://schemas.openxmlformats.org/presentationml/2006/ole">
            <p:oleObj spid="_x0000_s8196" name="Equation" r:id="rId5" imgW="1079280" imgH="419040" progId="Equation.3">
              <p:embed/>
            </p:oleObj>
          </a:graphicData>
        </a:graphic>
      </p:graphicFrame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5286375" y="5000625"/>
          <a:ext cx="3609975" cy="1654175"/>
        </p:xfrm>
        <a:graphic>
          <a:graphicData uri="http://schemas.openxmlformats.org/presentationml/2006/ole">
            <p:oleObj spid="_x0000_s8197" name="Equation" r:id="rId6" imgW="9144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>
                <a:solidFill>
                  <a:srgbClr val="FFFF00"/>
                </a:solidFill>
              </a:rPr>
              <a:t>Example 2:</a:t>
            </a:r>
            <a:endParaRPr lang="fr-FR" smtClean="0">
              <a:solidFill>
                <a:srgbClr val="FFFF00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802798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Use a graph to decide whether the following is an identity:</a:t>
            </a: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Since the two graphs are identical, it seems as though this is an identity.</a:t>
            </a:r>
          </a:p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 </a:t>
            </a:r>
            <a:endParaRPr lang="fr-FR" smtClean="0">
              <a:solidFill>
                <a:schemeClr val="bg1"/>
              </a:solidFill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357188" y="2643188"/>
          <a:ext cx="8421687" cy="1554162"/>
        </p:xfrm>
        <a:graphic>
          <a:graphicData uri="http://schemas.openxmlformats.org/presentationml/2006/ole">
            <p:oleObj spid="_x0000_s9218" name="Equation" r:id="rId3" imgW="2133360" imgH="393480" progId="Equation.3">
              <p:embed/>
            </p:oleObj>
          </a:graphicData>
        </a:graphic>
      </p:graphicFrame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1285875" y="5643563"/>
            <a:ext cx="73564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Be careful when graphing to pay attention</a:t>
            </a:r>
          </a:p>
          <a:p>
            <a:r>
              <a:rPr lang="en-US" sz="2800" b="1">
                <a:solidFill>
                  <a:srgbClr val="FFFF00"/>
                </a:solidFill>
              </a:rPr>
              <a:t>to removable discontinuities.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>
                <a:solidFill>
                  <a:srgbClr val="FFFF00"/>
                </a:solidFill>
              </a:rPr>
              <a:t>Example 3</a:t>
            </a:r>
            <a:endParaRPr lang="fr-FR" smtClean="0">
              <a:solidFill>
                <a:srgbClr val="FFFF00"/>
              </a:solidFill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67691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Find all restrictions on the identity</a:t>
            </a: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Remember, tan x is not defined when cos x = 0</a:t>
            </a:r>
          </a:p>
          <a:p>
            <a:pPr eaLnBrk="1" hangingPunct="1">
              <a:buFontTx/>
              <a:buNone/>
            </a:pPr>
            <a:endParaRPr lang="fr-CA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x ≠ </a:t>
            </a:r>
            <a:r>
              <a:rPr lang="el-GR" smtClean="0">
                <a:solidFill>
                  <a:schemeClr val="bg1"/>
                </a:solidFill>
              </a:rPr>
              <a:t>π</a:t>
            </a:r>
            <a:r>
              <a:rPr lang="en-US" smtClean="0">
                <a:solidFill>
                  <a:schemeClr val="bg1"/>
                </a:solidFill>
              </a:rPr>
              <a:t>/2 + n</a:t>
            </a:r>
            <a:r>
              <a:rPr lang="el-GR" smtClean="0">
                <a:solidFill>
                  <a:schemeClr val="bg1"/>
                </a:solidFill>
              </a:rPr>
              <a:t>π</a:t>
            </a:r>
            <a:r>
              <a:rPr lang="en-US" smtClean="0">
                <a:solidFill>
                  <a:schemeClr val="bg1"/>
                </a:solidFill>
              </a:rPr>
              <a:t> , for all integers n.</a:t>
            </a:r>
            <a:r>
              <a:rPr lang="fr-CA" smtClean="0">
                <a:solidFill>
                  <a:schemeClr val="bg1"/>
                </a:solidFill>
              </a:rPr>
              <a:t>  </a:t>
            </a:r>
            <a:endParaRPr lang="fr-FR" smtClean="0">
              <a:solidFill>
                <a:schemeClr val="bg1"/>
              </a:solidFill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643063" y="2286000"/>
          <a:ext cx="5314950" cy="801688"/>
        </p:xfrm>
        <a:graphic>
          <a:graphicData uri="http://schemas.openxmlformats.org/presentationml/2006/ole">
            <p:oleObj spid="_x0000_s10242" name="Equation" r:id="rId3" imgW="1346040" imgH="203040" progId="Equation.3">
              <p:embed/>
            </p:oleObj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 flipH="1" flipV="1">
            <a:off x="821532" y="3250406"/>
            <a:ext cx="1071562" cy="714375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>
                <a:solidFill>
                  <a:srgbClr val="FFFF00"/>
                </a:solidFill>
              </a:rPr>
              <a:t>Identity</a:t>
            </a:r>
            <a:r>
              <a:rPr lang="fr-CA" dirty="0" smtClean="0">
                <a:solidFill>
                  <a:srgbClr val="FFFF00"/>
                </a:solidFill>
              </a:rPr>
              <a:t> </a:t>
            </a:r>
            <a:r>
              <a:rPr lang="fr-CA" dirty="0" err="1" smtClean="0">
                <a:solidFill>
                  <a:srgbClr val="FFFF00"/>
                </a:solidFill>
              </a:rPr>
              <a:t>involving</a:t>
            </a:r>
            <a:r>
              <a:rPr lang="fr-CA" dirty="0" smtClean="0">
                <a:solidFill>
                  <a:srgbClr val="FFFF00"/>
                </a:solidFill>
              </a:rPr>
              <a:t> </a:t>
            </a:r>
            <a:endParaRPr lang="fr-FR" dirty="0" smtClean="0">
              <a:solidFill>
                <a:srgbClr val="FFFF00"/>
              </a:solidFill>
            </a:endParaRP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67691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 </a:t>
            </a:r>
            <a:endParaRPr lang="fr-FR" smtClean="0">
              <a:solidFill>
                <a:schemeClr val="bg1"/>
              </a:solidFill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006725" y="1589088"/>
          <a:ext cx="3760788" cy="903287"/>
        </p:xfrm>
        <a:graphic>
          <a:graphicData uri="http://schemas.openxmlformats.org/presentationml/2006/ole">
            <p:oleObj spid="_x0000_s28674" name="Equation" r:id="rId3" imgW="952200" imgH="22860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1447800" y="2895600"/>
          <a:ext cx="6070600" cy="688975"/>
        </p:xfrm>
        <a:graphic>
          <a:graphicData uri="http://schemas.openxmlformats.org/presentationml/2006/ole">
            <p:oleObj spid="_x0000_s28675" name="Equation" r:id="rId4" imgW="1790640" imgH="20304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762000" y="4191000"/>
          <a:ext cx="6819901" cy="803275"/>
        </p:xfrm>
        <a:graphic>
          <a:graphicData uri="http://schemas.openxmlformats.org/presentationml/2006/ole">
            <p:oleObj spid="_x0000_s28676" name="Equation" r:id="rId5" imgW="1726920" imgH="203040" progId="Equation.3">
              <p:embed/>
            </p:oleObj>
          </a:graphicData>
        </a:graphic>
      </p:graphicFrame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3200400" y="5638800"/>
          <a:ext cx="2457450" cy="701675"/>
        </p:xfrm>
        <a:graphic>
          <a:graphicData uri="http://schemas.openxmlformats.org/presentationml/2006/ole">
            <p:oleObj spid="_x0000_s28677" name="Equation" r:id="rId6" imgW="622080" imgH="177480" progId="Equation.3">
              <p:embed/>
            </p:oleObj>
          </a:graphicData>
        </a:graphic>
      </p:graphicFrame>
      <p:cxnSp>
        <p:nvCxnSpPr>
          <p:cNvPr id="9" name="Straight Connector 8"/>
          <p:cNvCxnSpPr/>
          <p:nvPr/>
        </p:nvCxnSpPr>
        <p:spPr>
          <a:xfrm flipV="1">
            <a:off x="838200" y="4419600"/>
            <a:ext cx="13716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895600" y="4419600"/>
            <a:ext cx="13716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Homework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rgbClr val="FFFF00"/>
                </a:solidFill>
              </a:rPr>
              <a:t>Pages 814 – 815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FFFF00"/>
                </a:solidFill>
              </a:rPr>
              <a:t>1 - 14</a:t>
            </a:r>
            <a:endParaRPr lang="en-US" sz="8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Restrictions on Identities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Function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Not</a:t>
                      </a:r>
                      <a:r>
                        <a:rPr lang="en-US" sz="3200" baseline="0" dirty="0" smtClean="0">
                          <a:solidFill>
                            <a:schemeClr val="bg1"/>
                          </a:solidFill>
                        </a:rPr>
                        <a:t> defined when x =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Tan</a:t>
                      </a:r>
                      <a:endParaRPr lang="en-U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6000" b="1" dirty="0" smtClean="0"/>
                        <a:t>π</a:t>
                      </a:r>
                      <a:r>
                        <a:rPr lang="en-US" sz="6000" b="1" dirty="0" smtClean="0"/>
                        <a:t>/2 + </a:t>
                      </a:r>
                      <a:r>
                        <a:rPr lang="el-GR" sz="6000" b="1" dirty="0" smtClean="0"/>
                        <a:t>π</a:t>
                      </a:r>
                      <a:r>
                        <a:rPr lang="en-US" sz="6000" b="1" dirty="0" smtClean="0"/>
                        <a:t>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Cot</a:t>
                      </a:r>
                      <a:endParaRPr lang="en-U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n</a:t>
                      </a:r>
                      <a:r>
                        <a:rPr lang="el-GR" sz="6000" b="1" dirty="0" smtClean="0"/>
                        <a:t>π</a:t>
                      </a:r>
                      <a:endParaRPr lang="en-US" sz="6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Sec</a:t>
                      </a:r>
                      <a:endParaRPr lang="en-U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6000" b="1" dirty="0" smtClean="0"/>
                        <a:t>π</a:t>
                      </a:r>
                      <a:r>
                        <a:rPr lang="en-US" sz="6000" b="1" dirty="0" smtClean="0"/>
                        <a:t>/2 + </a:t>
                      </a:r>
                      <a:r>
                        <a:rPr lang="el-GR" sz="6000" b="1" dirty="0" smtClean="0"/>
                        <a:t>π</a:t>
                      </a:r>
                      <a:r>
                        <a:rPr lang="en-US" sz="6000" b="1" dirty="0" smtClean="0"/>
                        <a:t>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6000" b="1" dirty="0" err="1" smtClean="0"/>
                        <a:t>Csc</a:t>
                      </a:r>
                      <a:endParaRPr lang="en-U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b="1" dirty="0" smtClean="0"/>
                        <a:t>n</a:t>
                      </a:r>
                      <a:r>
                        <a:rPr lang="el-GR" sz="6000" b="1" dirty="0" smtClean="0"/>
                        <a:t>π</a:t>
                      </a:r>
                      <a:endParaRPr lang="en-US" sz="6000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>
                <a:solidFill>
                  <a:srgbClr val="FFFF00"/>
                </a:solidFill>
              </a:rPr>
              <a:t>Remember?</a:t>
            </a:r>
            <a:endParaRPr lang="fr-FR" smtClean="0">
              <a:solidFill>
                <a:srgbClr val="FFFF00"/>
              </a:solidFill>
            </a:endParaRP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67691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A" smtClean="0">
                <a:solidFill>
                  <a:schemeClr val="bg1"/>
                </a:solidFill>
              </a:rPr>
              <a:t>Remember, </a:t>
            </a:r>
            <a:endParaRPr lang="fr-FR" smtClean="0">
              <a:solidFill>
                <a:schemeClr val="bg1"/>
              </a:solidFill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71500" y="2143125"/>
          <a:ext cx="3208338" cy="1554163"/>
        </p:xfrm>
        <a:graphic>
          <a:graphicData uri="http://schemas.openxmlformats.org/presentationml/2006/ole">
            <p:oleObj spid="_x0000_s4098" name="Equation" r:id="rId3" imgW="812520" imgH="393480" progId="Equation.3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642938" y="3857625"/>
          <a:ext cx="3208337" cy="1554163"/>
        </p:xfrm>
        <a:graphic>
          <a:graphicData uri="http://schemas.openxmlformats.org/presentationml/2006/ole">
            <p:oleObj spid="_x0000_s4099" name="Equation" r:id="rId4" imgW="812520" imgH="393480" progId="Equation.3">
              <p:embed/>
            </p:oleObj>
          </a:graphicData>
        </a:graphic>
      </p:graphicFrame>
      <p:graphicFrame>
        <p:nvGraphicFramePr>
          <p:cNvPr id="1028" name="Object 9"/>
          <p:cNvGraphicFramePr>
            <a:graphicFrameLocks noChangeAspect="1"/>
          </p:cNvGraphicFramePr>
          <p:nvPr/>
        </p:nvGraphicFramePr>
        <p:xfrm>
          <a:off x="4857750" y="1643063"/>
          <a:ext cx="3208338" cy="1554162"/>
        </p:xfrm>
        <a:graphic>
          <a:graphicData uri="http://schemas.openxmlformats.org/presentationml/2006/ole">
            <p:oleObj spid="_x0000_s4100" name="Equation" r:id="rId5" imgW="812520" imgH="393480" progId="Equation.3">
              <p:embed/>
            </p:oleObj>
          </a:graphicData>
        </a:graphic>
      </p:graphicFrame>
      <p:graphicFrame>
        <p:nvGraphicFramePr>
          <p:cNvPr id="1029" name="Object 10"/>
          <p:cNvGraphicFramePr>
            <a:graphicFrameLocks noChangeAspect="1"/>
          </p:cNvGraphicFramePr>
          <p:nvPr/>
        </p:nvGraphicFramePr>
        <p:xfrm>
          <a:off x="5143500" y="3357563"/>
          <a:ext cx="3157538" cy="1554162"/>
        </p:xfrm>
        <a:graphic>
          <a:graphicData uri="http://schemas.openxmlformats.org/presentationml/2006/ole">
            <p:oleObj spid="_x0000_s4101" name="Equation" r:id="rId6" imgW="799920" imgH="393480" progId="Equation.3">
              <p:embed/>
            </p:oleObj>
          </a:graphicData>
        </a:graphic>
      </p:graphicFrame>
      <p:graphicFrame>
        <p:nvGraphicFramePr>
          <p:cNvPr id="1030" name="Object 4"/>
          <p:cNvGraphicFramePr>
            <a:graphicFrameLocks noChangeAspect="1"/>
          </p:cNvGraphicFramePr>
          <p:nvPr/>
        </p:nvGraphicFramePr>
        <p:xfrm>
          <a:off x="0" y="6054725"/>
          <a:ext cx="4313238" cy="803275"/>
        </p:xfrm>
        <a:graphic>
          <a:graphicData uri="http://schemas.openxmlformats.org/presentationml/2006/ole">
            <p:oleObj spid="_x0000_s4102" name="Equation" r:id="rId7" imgW="1091880" imgH="203040" progId="Equation.3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4584700" y="5143500"/>
          <a:ext cx="4611688" cy="1554163"/>
        </p:xfrm>
        <a:graphic>
          <a:graphicData uri="http://schemas.openxmlformats.org/presentationml/2006/ole">
            <p:oleObj spid="_x0000_s4103" name="Equation" r:id="rId8" imgW="1168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-1219200" y="5181600"/>
            <a:ext cx="2895600" cy="457200"/>
          </a:xfrm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©Carolyn C. Wheater, 2000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7E7AAA-5C17-4043-A127-48B89F32566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noProof="1" smtClean="0">
                <a:solidFill>
                  <a:schemeClr val="bg1"/>
                </a:solidFill>
                <a:latin typeface="Franklin Gothic Medium" pitchFamily="34" charset="0"/>
              </a:rPr>
              <a:t>Sine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The most fundamental sine wave,  </a:t>
            </a:r>
            <a:r>
              <a:rPr lang="en-US" b="1" i="1" dirty="0" smtClean="0">
                <a:solidFill>
                  <a:schemeClr val="bg1"/>
                </a:solidFill>
              </a:rPr>
              <a:t>y=sin(x)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chemeClr val="bg1"/>
                </a:solidFill>
              </a:rPr>
              <a:t>	has the graph shown.  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It fluctuates from 0 to a max of 1, min of –1, with a period of 2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Odd function</a:t>
            </a: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FFFF00"/>
                </a:solidFill>
              </a:rPr>
              <a:t>Graphs of the Trig Functions</a:t>
            </a:r>
          </a:p>
        </p:txBody>
      </p:sp>
      <p:pic>
        <p:nvPicPr>
          <p:cNvPr id="20485" name="Picture 5" descr="Resources\Sin.bmp"/>
          <p:cNvPicPr>
            <a:picLocks noChangeAspect="1" noChangeArrowheads="1"/>
          </p:cNvPicPr>
          <p:nvPr/>
        </p:nvPicPr>
        <p:blipFill>
          <a:blip r:embed="rId2"/>
          <a:srcRect b="19875"/>
          <a:stretch>
            <a:fillRect/>
          </a:stretch>
        </p:blipFill>
        <p:spPr bwMode="auto">
          <a:xfrm>
            <a:off x="1295400" y="4038600"/>
            <a:ext cx="5867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-1219200" y="5181600"/>
            <a:ext cx="2895600" cy="457200"/>
          </a:xfrm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©Carolyn C. Wheater, 2000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81C293-ABCC-49C4-AA8F-5495D95AC55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126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5181600" cy="464820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noProof="1" smtClean="0">
                <a:solidFill>
                  <a:schemeClr val="bg1"/>
                </a:solidFill>
                <a:latin typeface="Franklin Gothic Medium" pitchFamily="34" charset="0"/>
              </a:rPr>
              <a:t>Tangent</a:t>
            </a:r>
          </a:p>
          <a:p>
            <a:pPr marL="521208" lvl="1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bg1"/>
                </a:solidFill>
              </a:rPr>
              <a:t>The tangent function has a discontinuous graph, repeating in a period of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</a:t>
            </a:r>
            <a:r>
              <a:rPr lang="en-US" dirty="0" smtClean="0">
                <a:solidFill>
                  <a:schemeClr val="bg1"/>
                </a:solidFill>
              </a:rPr>
              <a:t>. The graph is discontinuous at</a:t>
            </a:r>
          </a:p>
          <a:p>
            <a:pPr marL="521208" lvl="1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bg1"/>
                </a:solidFill>
              </a:rPr>
              <a:t> odd</a:t>
            </a:r>
          </a:p>
          <a:p>
            <a:pPr marL="521208" lvl="1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noProof="1" smtClean="0">
                <a:solidFill>
                  <a:schemeClr val="bg1"/>
                </a:solidFill>
                <a:latin typeface="Franklin Gothic Medium" pitchFamily="34" charset="0"/>
              </a:rPr>
              <a:t>Cotangent</a:t>
            </a:r>
          </a:p>
          <a:p>
            <a:pPr marL="521208" lvl="1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bg1"/>
                </a:solidFill>
              </a:rPr>
              <a:t>Like the tangent, cotangent is discontinuous.  </a:t>
            </a:r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>
                <a:solidFill>
                  <a:schemeClr val="bg1"/>
                </a:solidFill>
              </a:rPr>
              <a:t>Discontinuities of the cotangent are      units left of those for tangent. </a:t>
            </a: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Graphs of the Trig Functions</a:t>
            </a: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1143000" y="5715000"/>
          <a:ext cx="377825" cy="457200"/>
        </p:xfrm>
        <a:graphic>
          <a:graphicData uri="http://schemas.openxmlformats.org/presentationml/2006/ole">
            <p:oleObj spid="_x0000_s1026" name="MathType Equation" r:id="rId3" imgW="241200" imgH="291960" progId="Equation">
              <p:embed/>
            </p:oleObj>
          </a:graphicData>
        </a:graphic>
      </p:graphicFrame>
      <p:pic>
        <p:nvPicPr>
          <p:cNvPr id="30726" name="Picture 6" descr="Resources\Tan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4563" y="1905000"/>
            <a:ext cx="20431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Resources\Cot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4563" y="4191000"/>
            <a:ext cx="20177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Trebuchet MS" pitchFamily="34" charset="0"/>
            </a:endParaRPr>
          </a:p>
        </p:txBody>
      </p:sp>
      <p:pic>
        <p:nvPicPr>
          <p:cNvPr id="4106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3276600"/>
            <a:ext cx="16859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Rectangle 5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-1219200" y="5181600"/>
            <a:ext cx="2895600" cy="457200"/>
          </a:xfrm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©Carolyn C. Wheater, 2000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05AF74-0D49-4F79-A70F-6AEDA90B379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Graphs of the Trig Functions</a:t>
            </a:r>
          </a:p>
        </p:txBody>
      </p:sp>
      <p:pic>
        <p:nvPicPr>
          <p:cNvPr id="31751" name="Picture 7" descr="Resources\csc.bmp"/>
          <p:cNvPicPr>
            <a:picLocks noChangeAspect="1" noChangeArrowheads="1"/>
          </p:cNvPicPr>
          <p:nvPr/>
        </p:nvPicPr>
        <p:blipFill>
          <a:blip r:embed="rId3">
            <a:lum contrast="36000"/>
            <a:grayscl/>
            <a:biLevel thresh="50000"/>
          </a:blip>
          <a:srcRect/>
          <a:stretch>
            <a:fillRect/>
          </a:stretch>
        </p:blipFill>
        <p:spPr bwMode="auto">
          <a:xfrm>
            <a:off x="4724400" y="4343400"/>
            <a:ext cx="2568575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1371600" y="4572000"/>
          <a:ext cx="2584450" cy="1930400"/>
        </p:xfrm>
        <a:graphic>
          <a:graphicData uri="http://schemas.openxmlformats.org/presentationml/2006/ole">
            <p:oleObj spid="_x0000_s2050" name="Picture" r:id="rId4" imgW="1472040" imgH="1098000" progId="Word.Picture.8">
              <p:embed/>
            </p:oleObj>
          </a:graphicData>
        </a:graphic>
      </p:graphicFrame>
      <p:sp>
        <p:nvSpPr>
          <p:cNvPr id="3175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153400" cy="4114800"/>
          </a:xfrm>
        </p:spPr>
        <p:txBody>
          <a:bodyPr/>
          <a:lstStyle/>
          <a:p>
            <a:pPr eaLnBrk="1" hangingPunct="1"/>
            <a:r>
              <a:rPr lang="en-US" b="1" noProof="1" smtClean="0">
                <a:solidFill>
                  <a:schemeClr val="bg1"/>
                </a:solidFill>
                <a:latin typeface="Franklin Gothic Medium" pitchFamily="34" charset="0"/>
              </a:rPr>
              <a:t>Secant and Cosecant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The secant and cosecant functions are the reciprocals of the cosine and sine functions respectively. 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Imagine each graph is balancing on the peaks and troughs of its reciprocal function.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1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1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1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1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build="p" bldLvl="5" autoUpdateAnimBg="0" advAuto="1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Signs of function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1628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524000"/>
                <a:gridCol w="1143000"/>
                <a:gridCol w="7620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Function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</a:t>
                      </a:r>
                      <a:r>
                        <a:rPr lang="en-US" sz="3200" b="1" baseline="30000" dirty="0" smtClean="0"/>
                        <a:t>st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2</a:t>
                      </a:r>
                      <a:r>
                        <a:rPr lang="en-US" sz="3200" b="1" baseline="30000" dirty="0" smtClean="0"/>
                        <a:t>nd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3</a:t>
                      </a:r>
                      <a:r>
                        <a:rPr lang="en-US" sz="3200" b="1" baseline="30000" dirty="0" smtClean="0"/>
                        <a:t>rd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4</a:t>
                      </a:r>
                      <a:r>
                        <a:rPr lang="en-US" sz="3200" b="1" baseline="30000" dirty="0" smtClean="0"/>
                        <a:t>th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Sine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Cosecant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Cosine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Secant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Tangent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Cotangent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-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Cosecant = 1/sin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csc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9155513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Secant = 1/</a:t>
            </a:r>
            <a:r>
              <a:rPr lang="en-US" dirty="0" err="1" smtClean="0">
                <a:solidFill>
                  <a:schemeClr val="bg1"/>
                </a:solidFill>
              </a:rPr>
              <a:t>cos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ecan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7546" y="1676400"/>
            <a:ext cx="8834267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663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Cotangent = 1/tan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cotang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968776"/>
            <a:ext cx="4648200" cy="5889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374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Office Theme</vt:lpstr>
      <vt:lpstr>Equation</vt:lpstr>
      <vt:lpstr>MathType Equation</vt:lpstr>
      <vt:lpstr>Picture</vt:lpstr>
      <vt:lpstr>Trigonometric Identities</vt:lpstr>
      <vt:lpstr>Remember?</vt:lpstr>
      <vt:lpstr>Graphs of the Trig Functions</vt:lpstr>
      <vt:lpstr>Graphs of the Trig Functions</vt:lpstr>
      <vt:lpstr>Graphs of the Trig Functions</vt:lpstr>
      <vt:lpstr>Signs of function</vt:lpstr>
      <vt:lpstr>Cosecant = 1/sin</vt:lpstr>
      <vt:lpstr>Secant = 1/cos</vt:lpstr>
      <vt:lpstr>Cotangent = 1/tan</vt:lpstr>
      <vt:lpstr>Helpful Identities to Know!</vt:lpstr>
      <vt:lpstr>3 ways to prove an Identity</vt:lpstr>
      <vt:lpstr>Prove this identity</vt:lpstr>
      <vt:lpstr>Example 2:</vt:lpstr>
      <vt:lpstr>Example 3</vt:lpstr>
      <vt:lpstr>Identity involving </vt:lpstr>
      <vt:lpstr>Homework</vt:lpstr>
      <vt:lpstr>Restrictions on Identities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Trigonometric Identities</dc:title>
  <dc:creator>Laura Helbing</dc:creator>
  <cp:lastModifiedBy>Laura Helbing</cp:lastModifiedBy>
  <cp:revision>4</cp:revision>
  <dcterms:created xsi:type="dcterms:W3CDTF">2011-05-24T15:29:15Z</dcterms:created>
  <dcterms:modified xsi:type="dcterms:W3CDTF">2011-05-27T18:19:51Z</dcterms:modified>
</cp:coreProperties>
</file>