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60" r:id="rId5"/>
    <p:sldId id="259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114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Title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AE8CD7-B4E3-4B46-B161-D1838FE4BE74}" type="datetimeFigureOut">
              <a:rPr lang="en-US" smtClean="0"/>
              <a:pPr/>
              <a:t>9/20/2011</a:t>
            </a:fld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68A10357-FFE2-4F50-A063-1A32CA6B20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AE8CD7-B4E3-4B46-B161-D1838FE4BE74}" type="datetimeFigureOut">
              <a:rPr lang="en-US" smtClean="0"/>
              <a:pPr/>
              <a:t>9/20/2011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10357-FFE2-4F50-A063-1A32CA6B20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AE8CD7-B4E3-4B46-B161-D1838FE4BE74}" type="datetimeFigureOut">
              <a:rPr lang="en-US" smtClean="0"/>
              <a:pPr/>
              <a:t>9/20/2011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10357-FFE2-4F50-A063-1A32CA6B20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7" name="Content Placeholder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AE8CD7-B4E3-4B46-B161-D1838FE4BE74}" type="datetimeFigureOut">
              <a:rPr lang="en-US" smtClean="0"/>
              <a:pPr/>
              <a:t>9/20/2011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68A10357-FFE2-4F50-A063-1A32CA6B20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AE8CD7-B4E3-4B46-B161-D1838FE4BE74}" type="datetimeFigureOut">
              <a:rPr lang="en-US" smtClean="0"/>
              <a:pPr/>
              <a:t>9/20/2011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10357-FFE2-4F50-A063-1A32CA6B20A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AE8CD7-B4E3-4B46-B161-D1838FE4BE74}" type="datetimeFigureOut">
              <a:rPr lang="en-US" smtClean="0"/>
              <a:pPr/>
              <a:t>9/20/2011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10357-FFE2-4F50-A063-1A32CA6B20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5" name="Text Placeholder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8" name="Content Placeholder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AE8CD7-B4E3-4B46-B161-D1838FE4BE74}" type="datetimeFigureOut">
              <a:rPr lang="en-US" smtClean="0"/>
              <a:pPr/>
              <a:t>9/20/2011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68A10357-FFE2-4F50-A063-1A32CA6B20A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AE8CD7-B4E3-4B46-B161-D1838FE4BE74}" type="datetimeFigureOut">
              <a:rPr lang="en-US" smtClean="0"/>
              <a:pPr/>
              <a:t>9/20/2011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10357-FFE2-4F50-A063-1A32CA6B20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AE8CD7-B4E3-4B46-B161-D1838FE4BE74}" type="datetimeFigureOut">
              <a:rPr lang="en-US" smtClean="0"/>
              <a:pPr/>
              <a:t>9/20/2011</a:t>
            </a:fld>
            <a:endParaRPr lang="en-US"/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10357-FFE2-4F50-A063-1A32CA6B20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AE8CD7-B4E3-4B46-B161-D1838FE4BE74}" type="datetimeFigureOut">
              <a:rPr lang="en-US" smtClean="0"/>
              <a:pPr/>
              <a:t>9/20/2011</a:t>
            </a:fld>
            <a:endParaRPr lang="en-US"/>
          </a:p>
        </p:txBody>
      </p:sp>
      <p:sp>
        <p:nvSpPr>
          <p:cNvPr id="29" name="Footer Placeholder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10357-FFE2-4F50-A063-1A32CA6B20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AE8CD7-B4E3-4B46-B161-D1838FE4BE74}" type="datetimeFigureOut">
              <a:rPr lang="en-US" smtClean="0"/>
              <a:pPr/>
              <a:t>9/20/2011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10357-FFE2-4F50-A063-1A32CA6B20A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3BAE8CD7-B4E3-4B46-B161-D1838FE4BE74}" type="datetimeFigureOut">
              <a:rPr lang="en-US" smtClean="0"/>
              <a:pPr/>
              <a:t>9/20/2011</a:t>
            </a:fld>
            <a:endParaRPr lang="en-US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68A10357-FFE2-4F50-A063-1A32CA6B20A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itle Placeholder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Direct Proofs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Lesson 1.8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Direct proofs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b="1" dirty="0" smtClean="0"/>
              <a:t>Direct proofs proceed directly from the antecedent (given) to the conclusion.</a:t>
            </a:r>
          </a:p>
          <a:p>
            <a:r>
              <a:rPr lang="en-US" sz="3600" b="1" dirty="0" smtClean="0"/>
              <a:t>Direct proofs use the laws of Detachment and the Law of Transitivity.</a:t>
            </a:r>
          </a:p>
          <a:p>
            <a:r>
              <a:rPr lang="en-US" sz="3600" b="1" dirty="0" smtClean="0"/>
              <a:t>Justifications: needed for all mathematical proofs.  Explains how you are able to get from one step to the next</a:t>
            </a:r>
            <a:endParaRPr lang="en-US" sz="36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4000" b="1" dirty="0" smtClean="0"/>
              <a:t>Prove:  If 5q &lt; 8q , then q &gt; 0</a:t>
            </a:r>
          </a:p>
          <a:p>
            <a:endParaRPr lang="en-US" sz="4000" b="1" dirty="0" smtClean="0"/>
          </a:p>
          <a:p>
            <a:r>
              <a:rPr lang="en-US" sz="4000" b="1" dirty="0" smtClean="0"/>
              <a:t>Start with 5q &lt; </a:t>
            </a:r>
            <a:r>
              <a:rPr lang="en-US" sz="4000" b="1" dirty="0" smtClean="0"/>
              <a:t>8q        </a:t>
            </a:r>
            <a:r>
              <a:rPr lang="en-US" sz="4000" b="1" dirty="0" smtClean="0">
                <a:sym typeface="Wingdings" pitchFamily="2" charset="2"/>
              </a:rPr>
              <a:t> given</a:t>
            </a:r>
            <a:endParaRPr lang="en-US" sz="4000" b="1" dirty="0" smtClean="0"/>
          </a:p>
          <a:p>
            <a:r>
              <a:rPr lang="en-US" sz="4000" b="1" dirty="0" smtClean="0"/>
              <a:t>-3q &lt; 0   </a:t>
            </a:r>
            <a:r>
              <a:rPr lang="en-US" sz="4000" b="1" dirty="0" smtClean="0">
                <a:sym typeface="Wingdings" pitchFamily="2" charset="2"/>
              </a:rPr>
              <a:t> addition property of inequality</a:t>
            </a:r>
          </a:p>
          <a:p>
            <a:r>
              <a:rPr lang="en-US" sz="4000" b="1" dirty="0" smtClean="0">
                <a:sym typeface="Wingdings" pitchFamily="2" charset="2"/>
              </a:rPr>
              <a:t>q &gt; 0      multiplication property of inequality</a:t>
            </a:r>
            <a:endParaRPr lang="en-US" sz="40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686800" cy="838200"/>
          </a:xfrm>
        </p:spPr>
        <p:txBody>
          <a:bodyPr/>
          <a:lstStyle/>
          <a:p>
            <a:r>
              <a:rPr lang="en-US" dirty="0" smtClean="0"/>
              <a:t>Example </a:t>
            </a:r>
            <a:r>
              <a:rPr lang="en-US" dirty="0" smtClean="0"/>
              <a:t>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90600"/>
            <a:ext cx="8686800" cy="5089525"/>
          </a:xfrm>
        </p:spPr>
        <p:txBody>
          <a:bodyPr>
            <a:noAutofit/>
          </a:bodyPr>
          <a:lstStyle/>
          <a:p>
            <a:r>
              <a:rPr lang="en-US" sz="3600" b="1" dirty="0" smtClean="0"/>
              <a:t>Prove: If z</a:t>
            </a:r>
            <a:r>
              <a:rPr lang="en-US" sz="3600" b="1" baseline="30000" dirty="0" smtClean="0"/>
              <a:t>2</a:t>
            </a:r>
            <a:r>
              <a:rPr lang="en-US" sz="3600" b="1" dirty="0" smtClean="0"/>
              <a:t> = </a:t>
            </a:r>
            <a:r>
              <a:rPr lang="en-US" sz="3600" b="1" dirty="0" smtClean="0"/>
              <a:t>2z </a:t>
            </a:r>
            <a:r>
              <a:rPr lang="en-US" sz="3600" b="1" dirty="0" smtClean="0"/>
              <a:t>+ 3, then z = 3 or z = -1</a:t>
            </a:r>
          </a:p>
          <a:p>
            <a:r>
              <a:rPr lang="en-US" sz="3600" b="1" dirty="0" smtClean="0"/>
              <a:t>z</a:t>
            </a:r>
            <a:r>
              <a:rPr lang="en-US" sz="3600" b="1" baseline="30000" dirty="0" smtClean="0"/>
              <a:t>2</a:t>
            </a:r>
            <a:r>
              <a:rPr lang="en-US" sz="3600" b="1" dirty="0" smtClean="0"/>
              <a:t> </a:t>
            </a:r>
            <a:r>
              <a:rPr lang="en-US" sz="3600" b="1" dirty="0" smtClean="0"/>
              <a:t>= 2z + 3     ,  given</a:t>
            </a:r>
            <a:endParaRPr lang="en-US" sz="3600" b="1" dirty="0" smtClean="0"/>
          </a:p>
          <a:p>
            <a:r>
              <a:rPr lang="en-US" sz="3600" b="1" dirty="0" smtClean="0"/>
              <a:t>z</a:t>
            </a:r>
            <a:r>
              <a:rPr lang="en-US" sz="3600" b="1" baseline="30000" dirty="0" smtClean="0"/>
              <a:t>2</a:t>
            </a:r>
            <a:r>
              <a:rPr lang="en-US" sz="3600" b="1" dirty="0" smtClean="0"/>
              <a:t> </a:t>
            </a:r>
            <a:r>
              <a:rPr lang="en-US" sz="3600" b="1" dirty="0" smtClean="0"/>
              <a:t>– </a:t>
            </a:r>
            <a:r>
              <a:rPr lang="en-US" sz="3600" b="1" dirty="0" smtClean="0"/>
              <a:t>2z </a:t>
            </a:r>
            <a:r>
              <a:rPr lang="en-US" sz="3600" b="1" dirty="0" smtClean="0"/>
              <a:t>– 3 = 0 , by addition prop. of equality</a:t>
            </a:r>
          </a:p>
          <a:p>
            <a:r>
              <a:rPr lang="en-US" sz="3600" b="1" dirty="0" smtClean="0"/>
              <a:t>(z – 3)(z + 1) = 0; distributive </a:t>
            </a:r>
            <a:r>
              <a:rPr lang="en-US" sz="3600" b="1" dirty="0" smtClean="0"/>
              <a:t>property of </a:t>
            </a:r>
            <a:r>
              <a:rPr lang="en-US" sz="3600" b="1" dirty="0" err="1" smtClean="0"/>
              <a:t>mult</a:t>
            </a:r>
            <a:r>
              <a:rPr lang="en-US" sz="3600" b="1" dirty="0" smtClean="0"/>
              <a:t>. Over addition</a:t>
            </a:r>
            <a:endParaRPr lang="en-US" sz="3600" b="1" dirty="0" smtClean="0"/>
          </a:p>
          <a:p>
            <a:r>
              <a:rPr lang="en-US" sz="3600" b="1" dirty="0" smtClean="0"/>
              <a:t>z – 3 = 0 , z + 1 = 0; Zero product theorem</a:t>
            </a:r>
          </a:p>
          <a:p>
            <a:r>
              <a:rPr lang="en-US" sz="3600" b="1" dirty="0" smtClean="0"/>
              <a:t>z = 3, z = -1; addition prop. Of equality. </a:t>
            </a:r>
            <a:endParaRPr lang="en-US" sz="36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Example </a:t>
            </a:r>
            <a:r>
              <a:rPr lang="en-US" smtClean="0"/>
              <a:t>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554162"/>
            <a:ext cx="8686800" cy="5075238"/>
          </a:xfrm>
        </p:spPr>
        <p:txBody>
          <a:bodyPr/>
          <a:lstStyle/>
          <a:p>
            <a:r>
              <a:rPr lang="en-US" dirty="0" smtClean="0"/>
              <a:t>During a sale at the mall, Danny paid $69.59 for a pair of gym shoes that were originally priced at $79.99.  If the sales tax was 8.75%, what percentage discount did Danny receive?</a:t>
            </a:r>
          </a:p>
          <a:p>
            <a:pPr>
              <a:buNone/>
            </a:pPr>
            <a:r>
              <a:rPr lang="en-US" dirty="0" smtClean="0"/>
              <a:t>Let d = percent discount</a:t>
            </a:r>
          </a:p>
          <a:p>
            <a:pPr>
              <a:buNone/>
            </a:pPr>
            <a:r>
              <a:rPr lang="en-US" dirty="0" smtClean="0"/>
              <a:t>(79.99*(1-d)) *(1.0875) = $69.59</a:t>
            </a:r>
          </a:p>
          <a:p>
            <a:pPr>
              <a:buNone/>
            </a:pPr>
            <a:r>
              <a:rPr lang="en-US" dirty="0" smtClean="0"/>
              <a:t>1- d = .799985 by the </a:t>
            </a:r>
            <a:r>
              <a:rPr lang="en-US" dirty="0" err="1" smtClean="0"/>
              <a:t>mult</a:t>
            </a:r>
            <a:r>
              <a:rPr lang="en-US" dirty="0" smtClean="0"/>
              <a:t>. prop. of equality</a:t>
            </a:r>
          </a:p>
          <a:p>
            <a:pPr>
              <a:buNone/>
            </a:pPr>
            <a:r>
              <a:rPr lang="en-US" dirty="0" smtClean="0"/>
              <a:t>.200015 = d by the addition prop of equality</a:t>
            </a:r>
          </a:p>
          <a:p>
            <a:pPr>
              <a:buNone/>
            </a:pPr>
            <a:r>
              <a:rPr lang="en-US" dirty="0" smtClean="0"/>
              <a:t>d = 20%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Homework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algn="ctr">
              <a:buNone/>
            </a:pPr>
            <a:r>
              <a:rPr lang="en-US" sz="11500" b="1" dirty="0" smtClean="0"/>
              <a:t>Page 65 </a:t>
            </a:r>
          </a:p>
          <a:p>
            <a:pPr algn="ctr">
              <a:buNone/>
            </a:pPr>
            <a:r>
              <a:rPr lang="en-US" sz="11500" b="1" dirty="0" smtClean="0"/>
              <a:t>2-10 </a:t>
            </a:r>
            <a:r>
              <a:rPr lang="en-US" sz="11500" b="1" dirty="0" smtClean="0"/>
              <a:t>(evens</a:t>
            </a:r>
            <a:r>
              <a:rPr lang="en-US" sz="11500" b="1" dirty="0" smtClean="0"/>
              <a:t>),</a:t>
            </a:r>
          </a:p>
          <a:p>
            <a:pPr algn="ctr">
              <a:buNone/>
            </a:pPr>
            <a:r>
              <a:rPr lang="en-US" sz="11500" b="1" dirty="0" smtClean="0"/>
              <a:t>11 - 19</a:t>
            </a:r>
            <a:endParaRPr lang="en-US" sz="115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rek">
  <a:themeElements>
    <a:clrScheme name="laura colors 3">
      <a:dk1>
        <a:srgbClr val="6B3D8C"/>
      </a:dk1>
      <a:lt1>
        <a:srgbClr val="F9E705"/>
      </a:lt1>
      <a:dk2>
        <a:srgbClr val="CB00CC"/>
      </a:dk2>
      <a:lt2>
        <a:srgbClr val="59FEFE"/>
      </a:lt2>
      <a:accent1>
        <a:srgbClr val="FF00FF"/>
      </a:accent1>
      <a:accent2>
        <a:srgbClr val="FF0000"/>
      </a:accent2>
      <a:accent3>
        <a:srgbClr val="5DFF0C"/>
      </a:accent3>
      <a:accent4>
        <a:srgbClr val="0066FF"/>
      </a:accent4>
      <a:accent5>
        <a:srgbClr val="FF6600"/>
      </a:accent5>
      <a:accent6>
        <a:srgbClr val="002D2D"/>
      </a:accent6>
      <a:hlink>
        <a:srgbClr val="FF0000"/>
      </a:hlink>
      <a:folHlink>
        <a:srgbClr val="2F02EC"/>
      </a:folHlink>
    </a:clrScheme>
    <a:fontScheme name="Trek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Trek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190</TotalTime>
  <Words>275</Words>
  <Application>Microsoft Office PowerPoint</Application>
  <PresentationFormat>On-screen Show (4:3)</PresentationFormat>
  <Paragraphs>30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Trek</vt:lpstr>
      <vt:lpstr>Direct Proofs</vt:lpstr>
      <vt:lpstr>Direct proofs</vt:lpstr>
      <vt:lpstr>Example 1</vt:lpstr>
      <vt:lpstr>Example 2</vt:lpstr>
      <vt:lpstr>Example 3</vt:lpstr>
      <vt:lpstr>Homework</vt:lpstr>
    </vt:vector>
  </TitlesOfParts>
  <Company>Wayne Highlands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Direct Proofs</dc:title>
  <dc:creator>teacher</dc:creator>
  <cp:lastModifiedBy>Laura Helbing</cp:lastModifiedBy>
  <cp:revision>7</cp:revision>
  <dcterms:created xsi:type="dcterms:W3CDTF">2010-07-06T13:55:05Z</dcterms:created>
  <dcterms:modified xsi:type="dcterms:W3CDTF">2011-09-20T13:24:12Z</dcterms:modified>
</cp:coreProperties>
</file>