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4" r:id="rId2"/>
    <p:sldId id="256" r:id="rId3"/>
    <p:sldId id="258" r:id="rId4"/>
    <p:sldId id="257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61891-997E-435A-B9EA-12CF38D9F0C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A6F2A-D2F5-41BC-A8B8-4D5498AD7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1DAC87C-36BA-47F1-9236-1C9F8C214CB3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0533F1E-9716-49F9-B0D5-2A1D20C27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239000" cy="701040"/>
          </a:xfrm>
        </p:spPr>
        <p:txBody>
          <a:bodyPr/>
          <a:lstStyle/>
          <a:p>
            <a:r>
              <a:rPr lang="en-US" dirty="0" smtClean="0"/>
              <a:t>Warm-ups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382000" cy="5617536"/>
          </a:xfrm>
        </p:spPr>
        <p:txBody>
          <a:bodyPr/>
          <a:lstStyle/>
          <a:p>
            <a:r>
              <a:rPr lang="en-US" dirty="0" smtClean="0"/>
              <a:t>Make a table showing all possibilities for entering a house through a door where there are two locks on the same door.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does this table resemble?</a:t>
            </a:r>
          </a:p>
          <a:p>
            <a:r>
              <a:rPr lang="en-US" dirty="0" smtClean="0"/>
              <a:t>Create a truth table for (p v q) ^ (~q)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2057400"/>
          <a:ext cx="6096000" cy="185420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Lock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Lock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locked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unlocked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0" y="4038600"/>
            <a:ext cx="186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table for p ^ q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5003800"/>
          <a:ext cx="6248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v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pVq</a:t>
                      </a:r>
                      <a:r>
                        <a:rPr lang="en-US" dirty="0" smtClean="0"/>
                        <a:t>) ^~q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logic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953000"/>
            <a:ext cx="852964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Goal for the day:    Translate between logic networks and </a:t>
            </a:r>
          </a:p>
          <a:p>
            <a:r>
              <a:rPr lang="en-US" sz="2400" b="1" dirty="0" smtClean="0"/>
              <a:t>logical expressions and construct input-output tables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239000" cy="701040"/>
          </a:xfrm>
        </p:spPr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4846320"/>
          </a:xfrm>
        </p:spPr>
        <p:txBody>
          <a:bodyPr/>
          <a:lstStyle/>
          <a:p>
            <a:r>
              <a:rPr lang="en-US" dirty="0" smtClean="0"/>
              <a:t>Since the switch to 100% digital broadcasting in 2009, analog televisions need a converter box to receive a signal to view free TV.  In order to see a picture, both the TV and the converter box must be on.  Make a table for when the picture is on or off.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4419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Television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Converter Box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4419600"/>
          <a:ext cx="6172200" cy="193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</a:tblGrid>
              <a:tr h="386080">
                <a:tc>
                  <a:txBody>
                    <a:bodyPr/>
                    <a:lstStyle/>
                    <a:p>
                      <a:r>
                        <a:rPr lang="en-US" dirty="0" smtClean="0"/>
                        <a:t>Television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Converter Box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endParaRPr lang="en-US" dirty="0"/>
                    </a:p>
                  </a:txBody>
                  <a:tcPr/>
                </a:tc>
              </a:tr>
              <a:tr h="386080">
                <a:tc>
                  <a:txBody>
                    <a:bodyPr/>
                    <a:lstStyle/>
                    <a:p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/>
                </a:tc>
              </a:tr>
              <a:tr h="386080">
                <a:tc>
                  <a:txBody>
                    <a:bodyPr/>
                    <a:lstStyle/>
                    <a:p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</a:tr>
              <a:tr h="386080"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</a:tr>
              <a:tr h="386080"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 rot="16200000">
            <a:off x="5905500" y="3238500"/>
            <a:ext cx="381000" cy="198120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0" y="3429000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inputs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 rot="16200000">
            <a:off x="2743200" y="2133600"/>
            <a:ext cx="533400" cy="419100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86400" y="35052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outputs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symbols – Logic Gates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9600" y="1534687"/>
            <a:ext cx="1421057" cy="1206081"/>
            <a:chOff x="609600" y="1534687"/>
            <a:chExt cx="1421057" cy="1206081"/>
          </a:xfrm>
        </p:grpSpPr>
        <p:grpSp>
          <p:nvGrpSpPr>
            <p:cNvPr id="12" name="Group 11"/>
            <p:cNvGrpSpPr/>
            <p:nvPr/>
          </p:nvGrpSpPr>
          <p:grpSpPr>
            <a:xfrm>
              <a:off x="712540" y="1534687"/>
              <a:ext cx="1318117" cy="1206081"/>
              <a:chOff x="712540" y="1534687"/>
              <a:chExt cx="1318117" cy="1206081"/>
            </a:xfrm>
          </p:grpSpPr>
          <p:sp>
            <p:nvSpPr>
              <p:cNvPr id="5" name="Chord 4"/>
              <p:cNvSpPr/>
              <p:nvPr/>
            </p:nvSpPr>
            <p:spPr>
              <a:xfrm rot="12133601">
                <a:off x="712540" y="1534687"/>
                <a:ext cx="1318117" cy="1206081"/>
              </a:xfrm>
              <a:prstGeom prst="chord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1981200"/>
                <a:ext cx="561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609600" y="18288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09600" y="22860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85800" y="3200400"/>
            <a:ext cx="1673352" cy="1060704"/>
            <a:chOff x="685800" y="3200400"/>
            <a:chExt cx="1673352" cy="1060704"/>
          </a:xfrm>
        </p:grpSpPr>
        <p:grpSp>
          <p:nvGrpSpPr>
            <p:cNvPr id="14" name="Group 13"/>
            <p:cNvGrpSpPr/>
            <p:nvPr/>
          </p:nvGrpSpPr>
          <p:grpSpPr>
            <a:xfrm>
              <a:off x="1066800" y="3200400"/>
              <a:ext cx="1292352" cy="1060704"/>
              <a:chOff x="1066800" y="3200400"/>
              <a:chExt cx="1292352" cy="1060704"/>
            </a:xfrm>
          </p:grpSpPr>
          <p:sp>
            <p:nvSpPr>
              <p:cNvPr id="9" name="Freeform 8"/>
              <p:cNvSpPr/>
              <p:nvPr/>
            </p:nvSpPr>
            <p:spPr>
              <a:xfrm rot="5400000">
                <a:off x="1182624" y="3084576"/>
                <a:ext cx="1060704" cy="1292352"/>
              </a:xfrm>
              <a:custGeom>
                <a:avLst/>
                <a:gdLst>
                  <a:gd name="connsiteX0" fmla="*/ 0 w 1060704"/>
                  <a:gd name="connsiteY0" fmla="*/ 911352 h 911352"/>
                  <a:gd name="connsiteX1" fmla="*/ 530352 w 1060704"/>
                  <a:gd name="connsiteY1" fmla="*/ 0 h 911352"/>
                  <a:gd name="connsiteX2" fmla="*/ 1060704 w 1060704"/>
                  <a:gd name="connsiteY2" fmla="*/ 911352 h 911352"/>
                  <a:gd name="connsiteX3" fmla="*/ 0 w 1060704"/>
                  <a:gd name="connsiteY3" fmla="*/ 911352 h 911352"/>
                  <a:gd name="connsiteX0" fmla="*/ 0 w 1060704"/>
                  <a:gd name="connsiteY0" fmla="*/ 911352 h 911352"/>
                  <a:gd name="connsiteX1" fmla="*/ 530352 w 1060704"/>
                  <a:gd name="connsiteY1" fmla="*/ 0 h 911352"/>
                  <a:gd name="connsiteX2" fmla="*/ 1060704 w 1060704"/>
                  <a:gd name="connsiteY2" fmla="*/ 911352 h 911352"/>
                  <a:gd name="connsiteX3" fmla="*/ 544390 w 1060704"/>
                  <a:gd name="connsiteY3" fmla="*/ 726744 h 911352"/>
                  <a:gd name="connsiteX4" fmla="*/ 0 w 1060704"/>
                  <a:gd name="connsiteY4" fmla="*/ 911352 h 911352"/>
                  <a:gd name="connsiteX0" fmla="*/ 0 w 1060704"/>
                  <a:gd name="connsiteY0" fmla="*/ 911352 h 911352"/>
                  <a:gd name="connsiteX1" fmla="*/ 530352 w 1060704"/>
                  <a:gd name="connsiteY1" fmla="*/ 0 h 911352"/>
                  <a:gd name="connsiteX2" fmla="*/ 1060704 w 1060704"/>
                  <a:gd name="connsiteY2" fmla="*/ 911352 h 911352"/>
                  <a:gd name="connsiteX3" fmla="*/ 580966 w 1060704"/>
                  <a:gd name="connsiteY3" fmla="*/ 806273 h 911352"/>
                  <a:gd name="connsiteX4" fmla="*/ 0 w 1060704"/>
                  <a:gd name="connsiteY4" fmla="*/ 911352 h 911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0704" h="911352">
                    <a:moveTo>
                      <a:pt x="0" y="911352"/>
                    </a:moveTo>
                    <a:lnTo>
                      <a:pt x="530352" y="0"/>
                    </a:lnTo>
                    <a:lnTo>
                      <a:pt x="1060704" y="911352"/>
                    </a:lnTo>
                    <a:lnTo>
                      <a:pt x="580966" y="806273"/>
                    </a:lnTo>
                    <a:lnTo>
                      <a:pt x="0" y="911352"/>
                    </a:lnTo>
                    <a:close/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295400" y="358140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or</a:t>
                </a:r>
                <a:endParaRPr lang="en-US" dirty="0"/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685800" y="35052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5800" y="39624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9600" y="4953000"/>
            <a:ext cx="1676400" cy="1060704"/>
            <a:chOff x="609600" y="4953000"/>
            <a:chExt cx="1676400" cy="1060704"/>
          </a:xfrm>
        </p:grpSpPr>
        <p:grpSp>
          <p:nvGrpSpPr>
            <p:cNvPr id="16" name="Group 15"/>
            <p:cNvGrpSpPr/>
            <p:nvPr/>
          </p:nvGrpSpPr>
          <p:grpSpPr>
            <a:xfrm>
              <a:off x="1066800" y="4953000"/>
              <a:ext cx="1219200" cy="1060704"/>
              <a:chOff x="1066800" y="4953000"/>
              <a:chExt cx="1219200" cy="106070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066800" y="4953000"/>
                <a:ext cx="1219200" cy="1060704"/>
                <a:chOff x="2054352" y="4651248"/>
                <a:chExt cx="1219200" cy="1060704"/>
              </a:xfrm>
              <a:noFill/>
            </p:grpSpPr>
            <p:sp>
              <p:nvSpPr>
                <p:cNvPr id="6" name="Isosceles Triangle 5"/>
                <p:cNvSpPr/>
                <p:nvPr/>
              </p:nvSpPr>
              <p:spPr>
                <a:xfrm rot="5400000">
                  <a:off x="1981200" y="4724400"/>
                  <a:ext cx="1060704" cy="914400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2968752" y="5032248"/>
                  <a:ext cx="304800" cy="304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143000" y="5334000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not</a:t>
                </a:r>
                <a:endParaRPr lang="en-US" dirty="0"/>
              </a:p>
            </p:txBody>
          </p:sp>
        </p:grpSp>
        <p:cxnSp>
          <p:nvCxnSpPr>
            <p:cNvPr id="26" name="Straight Connector 25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352800" y="2514600"/>
            <a:ext cx="468910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Logic Gate: A device that</a:t>
            </a:r>
          </a:p>
          <a:p>
            <a:r>
              <a:rPr lang="en-US" sz="2800" dirty="0" smtClean="0"/>
              <a:t> acts on input signals that it</a:t>
            </a:r>
          </a:p>
          <a:p>
            <a:r>
              <a:rPr lang="en-US" sz="2800" dirty="0" smtClean="0"/>
              <a:t> receives to produce an </a:t>
            </a:r>
          </a:p>
          <a:p>
            <a:r>
              <a:rPr lang="en-US" sz="2800" dirty="0" smtClean="0"/>
              <a:t>output signal (1 or 0).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5181600"/>
            <a:ext cx="18069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b="1" dirty="0" smtClean="0"/>
              <a:t>True  = 1</a:t>
            </a:r>
          </a:p>
          <a:p>
            <a:pPr>
              <a:buFont typeface="Arial" charset="0"/>
              <a:buChar char="•"/>
            </a:pPr>
            <a:r>
              <a:rPr lang="en-US" sz="2800" b="1" dirty="0" smtClean="0"/>
              <a:t>False = 0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Table 51"/>
          <p:cNvGraphicFramePr>
            <a:graphicFrameLocks noGrp="1"/>
          </p:cNvGraphicFramePr>
          <p:nvPr/>
        </p:nvGraphicFramePr>
        <p:xfrm>
          <a:off x="914400" y="42672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and ~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(p and ~ q)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23900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239000" cy="4846320"/>
          </a:xfrm>
        </p:spPr>
        <p:txBody>
          <a:bodyPr/>
          <a:lstStyle/>
          <a:p>
            <a:r>
              <a:rPr lang="en-US" dirty="0" smtClean="0"/>
              <a:t>Construct an input-output table (truth table) that corresponds to the following network.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276600" y="2057400"/>
            <a:ext cx="1421057" cy="1206081"/>
            <a:chOff x="609600" y="1534687"/>
            <a:chExt cx="1421057" cy="1206081"/>
          </a:xfrm>
        </p:grpSpPr>
        <p:sp>
          <p:nvSpPr>
            <p:cNvPr id="9" name="Chord 8"/>
            <p:cNvSpPr/>
            <p:nvPr/>
          </p:nvSpPr>
          <p:spPr>
            <a:xfrm rot="12133601">
              <a:off x="712540" y="1534687"/>
              <a:ext cx="1318117" cy="1206081"/>
            </a:xfrm>
            <a:prstGeom prst="chor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09600" y="18288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9600" y="22860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85800" y="3048000"/>
            <a:ext cx="1676400" cy="1060704"/>
            <a:chOff x="609600" y="4953000"/>
            <a:chExt cx="1676400" cy="1060704"/>
          </a:xfrm>
        </p:grpSpPr>
        <p:grpSp>
          <p:nvGrpSpPr>
            <p:cNvPr id="20" name="Group 7"/>
            <p:cNvGrpSpPr/>
            <p:nvPr/>
          </p:nvGrpSpPr>
          <p:grpSpPr>
            <a:xfrm>
              <a:off x="1066800" y="4953000"/>
              <a:ext cx="1219200" cy="1060704"/>
              <a:chOff x="2054352" y="4651248"/>
              <a:chExt cx="1219200" cy="1060704"/>
            </a:xfrm>
            <a:noFill/>
          </p:grpSpPr>
          <p:sp>
            <p:nvSpPr>
              <p:cNvPr id="22" name="Isosceles Triangle 21"/>
              <p:cNvSpPr/>
              <p:nvPr/>
            </p:nvSpPr>
            <p:spPr>
              <a:xfrm rot="5400000">
                <a:off x="1981200" y="4724400"/>
                <a:ext cx="1060704" cy="91440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968752" y="5032248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5638800" y="2057400"/>
            <a:ext cx="1676400" cy="1060704"/>
            <a:chOff x="609600" y="4953000"/>
            <a:chExt cx="1676400" cy="1060704"/>
          </a:xfrm>
        </p:grpSpPr>
        <p:grpSp>
          <p:nvGrpSpPr>
            <p:cNvPr id="27" name="Group 7"/>
            <p:cNvGrpSpPr/>
            <p:nvPr/>
          </p:nvGrpSpPr>
          <p:grpSpPr>
            <a:xfrm>
              <a:off x="1066800" y="4953000"/>
              <a:ext cx="1219200" cy="1060704"/>
              <a:chOff x="2054352" y="4651248"/>
              <a:chExt cx="1219200" cy="1060704"/>
            </a:xfrm>
            <a:noFill/>
          </p:grpSpPr>
          <p:sp>
            <p:nvSpPr>
              <p:cNvPr id="29" name="Isosceles Triangle 28"/>
              <p:cNvSpPr/>
              <p:nvPr/>
            </p:nvSpPr>
            <p:spPr>
              <a:xfrm rot="5400000">
                <a:off x="1981200" y="4724400"/>
                <a:ext cx="1060704" cy="91440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968752" y="5032248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6" name="Straight Connector 25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990600" y="2362200"/>
            <a:ext cx="2743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flipV="1">
            <a:off x="2362200" y="2819400"/>
            <a:ext cx="1295400" cy="762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09600" y="2133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81000" y="3429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4648200" y="2667000"/>
            <a:ext cx="152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315200" y="25908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914400" y="4267200"/>
          <a:ext cx="60960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and ~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(p and ~ q)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914400" y="4648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 pr 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Verify that this network is equivalent to the previous slide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495800" y="2286000"/>
            <a:ext cx="1673352" cy="1060704"/>
            <a:chOff x="685800" y="3200400"/>
            <a:chExt cx="1673352" cy="1060704"/>
          </a:xfrm>
        </p:grpSpPr>
        <p:sp>
          <p:nvSpPr>
            <p:cNvPr id="8" name="Freeform 7"/>
            <p:cNvSpPr/>
            <p:nvPr/>
          </p:nvSpPr>
          <p:spPr>
            <a:xfrm rot="5400000">
              <a:off x="1182624" y="3084576"/>
              <a:ext cx="1060704" cy="1292352"/>
            </a:xfrm>
            <a:custGeom>
              <a:avLst/>
              <a:gdLst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0 w 1060704"/>
                <a:gd name="connsiteY3" fmla="*/ 911352 h 911352"/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544390 w 1060704"/>
                <a:gd name="connsiteY3" fmla="*/ 726744 h 911352"/>
                <a:gd name="connsiteX4" fmla="*/ 0 w 1060704"/>
                <a:gd name="connsiteY4" fmla="*/ 911352 h 911352"/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580966 w 1060704"/>
                <a:gd name="connsiteY3" fmla="*/ 806273 h 911352"/>
                <a:gd name="connsiteX4" fmla="*/ 0 w 1060704"/>
                <a:gd name="connsiteY4" fmla="*/ 911352 h 91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704" h="911352">
                  <a:moveTo>
                    <a:pt x="0" y="911352"/>
                  </a:moveTo>
                  <a:lnTo>
                    <a:pt x="530352" y="0"/>
                  </a:lnTo>
                  <a:lnTo>
                    <a:pt x="1060704" y="911352"/>
                  </a:lnTo>
                  <a:lnTo>
                    <a:pt x="580966" y="806273"/>
                  </a:lnTo>
                  <a:lnTo>
                    <a:pt x="0" y="911352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685800" y="35052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85800" y="39624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752600" y="1524000"/>
            <a:ext cx="1676400" cy="1060704"/>
            <a:chOff x="609600" y="4953000"/>
            <a:chExt cx="1676400" cy="1060704"/>
          </a:xfrm>
        </p:grpSpPr>
        <p:grpSp>
          <p:nvGrpSpPr>
            <p:cNvPr id="13" name="Group 7"/>
            <p:cNvGrpSpPr/>
            <p:nvPr/>
          </p:nvGrpSpPr>
          <p:grpSpPr>
            <a:xfrm>
              <a:off x="1066800" y="4953000"/>
              <a:ext cx="1219200" cy="1060704"/>
              <a:chOff x="2054352" y="4651248"/>
              <a:chExt cx="1219200" cy="1060704"/>
            </a:xfrm>
            <a:noFill/>
          </p:grpSpPr>
          <p:sp>
            <p:nvSpPr>
              <p:cNvPr id="15" name="Isosceles Triangle 14"/>
              <p:cNvSpPr/>
              <p:nvPr/>
            </p:nvSpPr>
            <p:spPr>
              <a:xfrm rot="5400000">
                <a:off x="1981200" y="4724400"/>
                <a:ext cx="1060704" cy="91440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968752" y="5032248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Elbow Connector 17"/>
          <p:cNvCxnSpPr/>
          <p:nvPr/>
        </p:nvCxnSpPr>
        <p:spPr>
          <a:xfrm flipV="1">
            <a:off x="2057400" y="3048000"/>
            <a:ext cx="2895600" cy="762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3505200" y="2057400"/>
            <a:ext cx="1524000" cy="5334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71600" y="1981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76400" y="3657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914400" y="4648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</a:t>
                      </a:r>
                      <a:r>
                        <a:rPr lang="en-US" baseline="0" dirty="0" smtClean="0"/>
                        <a:t> p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 or 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the logical expression that corresponds to the following network.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0000" y="2057400"/>
            <a:ext cx="1421057" cy="1206081"/>
            <a:chOff x="609600" y="1534687"/>
            <a:chExt cx="1421057" cy="1206081"/>
          </a:xfrm>
        </p:grpSpPr>
        <p:sp>
          <p:nvSpPr>
            <p:cNvPr id="8" name="Chord 7"/>
            <p:cNvSpPr/>
            <p:nvPr/>
          </p:nvSpPr>
          <p:spPr>
            <a:xfrm rot="12133601">
              <a:off x="712540" y="1534687"/>
              <a:ext cx="1318117" cy="1206081"/>
            </a:xfrm>
            <a:prstGeom prst="chor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609600" y="18288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09600" y="22860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248400" y="3276600"/>
            <a:ext cx="1673352" cy="1060704"/>
            <a:chOff x="685800" y="3200400"/>
            <a:chExt cx="1673352" cy="1060704"/>
          </a:xfrm>
        </p:grpSpPr>
        <p:sp>
          <p:nvSpPr>
            <p:cNvPr id="14" name="Freeform 8"/>
            <p:cNvSpPr/>
            <p:nvPr/>
          </p:nvSpPr>
          <p:spPr>
            <a:xfrm rot="5400000">
              <a:off x="1182624" y="3084576"/>
              <a:ext cx="1060704" cy="1292352"/>
            </a:xfrm>
            <a:custGeom>
              <a:avLst/>
              <a:gdLst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0 w 1060704"/>
                <a:gd name="connsiteY3" fmla="*/ 911352 h 911352"/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544390 w 1060704"/>
                <a:gd name="connsiteY3" fmla="*/ 726744 h 911352"/>
                <a:gd name="connsiteX4" fmla="*/ 0 w 1060704"/>
                <a:gd name="connsiteY4" fmla="*/ 911352 h 911352"/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580966 w 1060704"/>
                <a:gd name="connsiteY3" fmla="*/ 806273 h 911352"/>
                <a:gd name="connsiteX4" fmla="*/ 0 w 1060704"/>
                <a:gd name="connsiteY4" fmla="*/ 911352 h 91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704" h="911352">
                  <a:moveTo>
                    <a:pt x="0" y="911352"/>
                  </a:moveTo>
                  <a:lnTo>
                    <a:pt x="530352" y="0"/>
                  </a:lnTo>
                  <a:lnTo>
                    <a:pt x="1060704" y="911352"/>
                  </a:lnTo>
                  <a:lnTo>
                    <a:pt x="580966" y="806273"/>
                  </a:lnTo>
                  <a:lnTo>
                    <a:pt x="0" y="911352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85800" y="35052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85800" y="39624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990600" y="3352800"/>
            <a:ext cx="1676400" cy="1060704"/>
            <a:chOff x="609600" y="4953000"/>
            <a:chExt cx="1676400" cy="1060704"/>
          </a:xfrm>
        </p:grpSpPr>
        <p:grpSp>
          <p:nvGrpSpPr>
            <p:cNvPr id="19" name="Group 7"/>
            <p:cNvGrpSpPr/>
            <p:nvPr/>
          </p:nvGrpSpPr>
          <p:grpSpPr>
            <a:xfrm>
              <a:off x="1066800" y="4953000"/>
              <a:ext cx="1219200" cy="1060704"/>
              <a:chOff x="2054352" y="4651248"/>
              <a:chExt cx="1219200" cy="1060704"/>
            </a:xfrm>
            <a:noFill/>
          </p:grpSpPr>
          <p:sp>
            <p:nvSpPr>
              <p:cNvPr id="21" name="Isosceles Triangle 20"/>
              <p:cNvSpPr/>
              <p:nvPr/>
            </p:nvSpPr>
            <p:spPr>
              <a:xfrm rot="5400000">
                <a:off x="1981200" y="4724400"/>
                <a:ext cx="1060704" cy="91440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968752" y="5032248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Elbow Connector 23"/>
          <p:cNvCxnSpPr/>
          <p:nvPr/>
        </p:nvCxnSpPr>
        <p:spPr>
          <a:xfrm flipV="1">
            <a:off x="2819400" y="2819400"/>
            <a:ext cx="1447800" cy="990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1143000" y="1981200"/>
            <a:ext cx="32004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>
            <a:off x="5257800" y="2667000"/>
            <a:ext cx="1447800" cy="9144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flipV="1">
            <a:off x="1143000" y="4038600"/>
            <a:ext cx="5562600" cy="9144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62000" y="1828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9600" y="3810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62000" y="48006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33600" y="5562600"/>
            <a:ext cx="2603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(~q ^ p) v r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P v (~q ^ ~R)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867400" y="2971800"/>
            <a:ext cx="1673352" cy="1060704"/>
            <a:chOff x="685800" y="3200400"/>
            <a:chExt cx="1673352" cy="1060704"/>
          </a:xfrm>
        </p:grpSpPr>
        <p:sp>
          <p:nvSpPr>
            <p:cNvPr id="8" name="Freeform 8"/>
            <p:cNvSpPr/>
            <p:nvPr/>
          </p:nvSpPr>
          <p:spPr>
            <a:xfrm rot="5400000">
              <a:off x="1182624" y="3084576"/>
              <a:ext cx="1060704" cy="1292352"/>
            </a:xfrm>
            <a:custGeom>
              <a:avLst/>
              <a:gdLst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0 w 1060704"/>
                <a:gd name="connsiteY3" fmla="*/ 911352 h 911352"/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544390 w 1060704"/>
                <a:gd name="connsiteY3" fmla="*/ 726744 h 911352"/>
                <a:gd name="connsiteX4" fmla="*/ 0 w 1060704"/>
                <a:gd name="connsiteY4" fmla="*/ 911352 h 911352"/>
                <a:gd name="connsiteX0" fmla="*/ 0 w 1060704"/>
                <a:gd name="connsiteY0" fmla="*/ 911352 h 911352"/>
                <a:gd name="connsiteX1" fmla="*/ 530352 w 1060704"/>
                <a:gd name="connsiteY1" fmla="*/ 0 h 911352"/>
                <a:gd name="connsiteX2" fmla="*/ 1060704 w 1060704"/>
                <a:gd name="connsiteY2" fmla="*/ 911352 h 911352"/>
                <a:gd name="connsiteX3" fmla="*/ 580966 w 1060704"/>
                <a:gd name="connsiteY3" fmla="*/ 806273 h 911352"/>
                <a:gd name="connsiteX4" fmla="*/ 0 w 1060704"/>
                <a:gd name="connsiteY4" fmla="*/ 911352 h 91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704" h="911352">
                  <a:moveTo>
                    <a:pt x="0" y="911352"/>
                  </a:moveTo>
                  <a:lnTo>
                    <a:pt x="530352" y="0"/>
                  </a:lnTo>
                  <a:lnTo>
                    <a:pt x="1060704" y="911352"/>
                  </a:lnTo>
                  <a:lnTo>
                    <a:pt x="580966" y="806273"/>
                  </a:lnTo>
                  <a:lnTo>
                    <a:pt x="0" y="911352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685800" y="35052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85800" y="39624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038600" y="4114800"/>
            <a:ext cx="1421057" cy="1206081"/>
            <a:chOff x="609600" y="1534687"/>
            <a:chExt cx="1421057" cy="1206081"/>
          </a:xfrm>
        </p:grpSpPr>
        <p:sp>
          <p:nvSpPr>
            <p:cNvPr id="14" name="Chord 13"/>
            <p:cNvSpPr/>
            <p:nvPr/>
          </p:nvSpPr>
          <p:spPr>
            <a:xfrm rot="12133601">
              <a:off x="712540" y="1534687"/>
              <a:ext cx="1318117" cy="1206081"/>
            </a:xfrm>
            <a:prstGeom prst="chor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09600" y="18288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09600" y="2286000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447800" y="4648200"/>
            <a:ext cx="1676400" cy="1060704"/>
            <a:chOff x="609600" y="4953000"/>
            <a:chExt cx="1676400" cy="1060704"/>
          </a:xfrm>
        </p:grpSpPr>
        <p:grpSp>
          <p:nvGrpSpPr>
            <p:cNvPr id="19" name="Group 7"/>
            <p:cNvGrpSpPr/>
            <p:nvPr/>
          </p:nvGrpSpPr>
          <p:grpSpPr>
            <a:xfrm>
              <a:off x="1066800" y="4953000"/>
              <a:ext cx="1219200" cy="1060704"/>
              <a:chOff x="2054352" y="4651248"/>
              <a:chExt cx="1219200" cy="1060704"/>
            </a:xfrm>
            <a:noFill/>
          </p:grpSpPr>
          <p:sp>
            <p:nvSpPr>
              <p:cNvPr id="21" name="Isosceles Triangle 20"/>
              <p:cNvSpPr/>
              <p:nvPr/>
            </p:nvSpPr>
            <p:spPr>
              <a:xfrm rot="5400000">
                <a:off x="1981200" y="4724400"/>
                <a:ext cx="1060704" cy="91440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968752" y="5032248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143000" y="2057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0600" y="3810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143000" y="50292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71600" y="3429000"/>
            <a:ext cx="1676400" cy="1060704"/>
            <a:chOff x="609600" y="4953000"/>
            <a:chExt cx="1676400" cy="1060704"/>
          </a:xfrm>
        </p:grpSpPr>
        <p:grpSp>
          <p:nvGrpSpPr>
            <p:cNvPr id="36" name="Group 7"/>
            <p:cNvGrpSpPr/>
            <p:nvPr/>
          </p:nvGrpSpPr>
          <p:grpSpPr>
            <a:xfrm>
              <a:off x="1066800" y="4953000"/>
              <a:ext cx="1219200" cy="1060704"/>
              <a:chOff x="2054352" y="4651248"/>
              <a:chExt cx="1219200" cy="1060704"/>
            </a:xfrm>
            <a:noFill/>
          </p:grpSpPr>
          <p:sp>
            <p:nvSpPr>
              <p:cNvPr id="38" name="Isosceles Triangle 37"/>
              <p:cNvSpPr/>
              <p:nvPr/>
            </p:nvSpPr>
            <p:spPr>
              <a:xfrm rot="5400000">
                <a:off x="1981200" y="4724400"/>
                <a:ext cx="1060704" cy="91440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968752" y="5032248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>
              <a:off x="609600" y="55626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Elbow Connector 40"/>
          <p:cNvCxnSpPr>
            <a:stCxn id="39" idx="6"/>
          </p:cNvCxnSpPr>
          <p:nvPr/>
        </p:nvCxnSpPr>
        <p:spPr>
          <a:xfrm>
            <a:off x="3048000" y="3962400"/>
            <a:ext cx="1066800" cy="457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flipV="1">
            <a:off x="3124200" y="4876800"/>
            <a:ext cx="9906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1524000" y="2209800"/>
            <a:ext cx="4419600" cy="1066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/>
          <p:nvPr/>
        </p:nvCxnSpPr>
        <p:spPr>
          <a:xfrm rot="5400000" flipH="1" flipV="1">
            <a:off x="5181600" y="4038600"/>
            <a:ext cx="9906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8000" dirty="0" smtClean="0"/>
              <a:t>Page 36 – 38</a:t>
            </a:r>
          </a:p>
          <a:p>
            <a:pPr algn="ctr">
              <a:buNone/>
            </a:pPr>
            <a:r>
              <a:rPr lang="en-US" sz="8000" dirty="0" smtClean="0"/>
              <a:t>6 – 18</a:t>
            </a:r>
          </a:p>
          <a:p>
            <a:pPr algn="ctr">
              <a:buNone/>
            </a:pPr>
            <a:r>
              <a:rPr lang="en-US" sz="8000" dirty="0" smtClean="0"/>
              <a:t>Read/notes on 1.5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1546</TotalTime>
  <Words>387</Words>
  <Application>Microsoft Office PowerPoint</Application>
  <PresentationFormat>On-screen Show (4:3)</PresentationFormat>
  <Paragraphs>159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Warm-ups</vt:lpstr>
      <vt:lpstr>Computer logic networks</vt:lpstr>
      <vt:lpstr>Example 1</vt:lpstr>
      <vt:lpstr>New symbols – Logic Gates</vt:lpstr>
      <vt:lpstr>Example 2</vt:lpstr>
      <vt:lpstr>Verify that this network is equivalent to the previous slide</vt:lpstr>
      <vt:lpstr>Find the logical expression that corresponds to the following network.</vt:lpstr>
      <vt:lpstr>  P v (~q ^ ~R)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logic networks</dc:title>
  <dc:creator>teacher</dc:creator>
  <cp:lastModifiedBy>Laura Helbing</cp:lastModifiedBy>
  <cp:revision>9</cp:revision>
  <dcterms:created xsi:type="dcterms:W3CDTF">2010-06-28T14:52:09Z</dcterms:created>
  <dcterms:modified xsi:type="dcterms:W3CDTF">2012-09-05T00:29:36Z</dcterms:modified>
</cp:coreProperties>
</file>