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62" r:id="rId2"/>
    <p:sldId id="256" r:id="rId3"/>
    <p:sldId id="257" r:id="rId4"/>
    <p:sldId id="258" r:id="rId5"/>
    <p:sldId id="259" r:id="rId6"/>
    <p:sldId id="260" r:id="rId7"/>
    <p:sldId id="263" r:id="rId8"/>
    <p:sldId id="261" r:id="rId9"/>
  </p:sldIdLst>
  <p:sldSz cx="9144000" cy="6858000" type="screen4x3"/>
  <p:notesSz cx="7077075" cy="9383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600F09-F81A-4FC8-A0A1-B4B9CAC06055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222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438" y="891222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1490-CF5B-48E3-802B-1593534F0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46C0D7-3D7F-48AC-BBA9-C8CE9E5CE3F9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C4C6CF2-596A-4C6D-870A-E889D2452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6C0D7-3D7F-48AC-BBA9-C8CE9E5CE3F9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4C6CF2-596A-4C6D-870A-E889D2452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6C0D7-3D7F-48AC-BBA9-C8CE9E5CE3F9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4C6CF2-596A-4C6D-870A-E889D2452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6C0D7-3D7F-48AC-BBA9-C8CE9E5CE3F9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4C6CF2-596A-4C6D-870A-E889D24525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6C0D7-3D7F-48AC-BBA9-C8CE9E5CE3F9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4C6CF2-596A-4C6D-870A-E889D24525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6C0D7-3D7F-48AC-BBA9-C8CE9E5CE3F9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4C6CF2-596A-4C6D-870A-E889D24525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6C0D7-3D7F-48AC-BBA9-C8CE9E5CE3F9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4C6CF2-596A-4C6D-870A-E889D2452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6C0D7-3D7F-48AC-BBA9-C8CE9E5CE3F9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4C6CF2-596A-4C6D-870A-E889D24525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6C0D7-3D7F-48AC-BBA9-C8CE9E5CE3F9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4C6CF2-596A-4C6D-870A-E889D2452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46C0D7-3D7F-48AC-BBA9-C8CE9E5CE3F9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4C6CF2-596A-4C6D-870A-E889D2452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46C0D7-3D7F-48AC-BBA9-C8CE9E5CE3F9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C4C6CF2-596A-4C6D-870A-E889D24525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46C0D7-3D7F-48AC-BBA9-C8CE9E5CE3F9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C4C6CF2-596A-4C6D-870A-E889D2452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irtec.org/activities/applets/numberline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90600" y="304800"/>
            <a:ext cx="72390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Getting started…</a:t>
            </a:r>
            <a:endParaRPr kumimoji="0" lang="en-US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Construct a stem and leaf plot: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 15, 4, 28, 23, 21, 9, 8, 11, 15, 9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514600" y="3505200"/>
            <a:ext cx="4038600" cy="158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2362200" y="4953000"/>
            <a:ext cx="2895600" cy="158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2819400" y="4191000"/>
            <a:ext cx="30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1</a:t>
            </a: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4343400" y="3048000"/>
            <a:ext cx="593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Lucida Sans Unicode" pitchFamily="34" charset="0"/>
              </a:rPr>
              <a:t>leaf</a:t>
            </a: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2819400" y="3733800"/>
            <a:ext cx="330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Lucida Sans Unicode" pitchFamily="34" charset="0"/>
              </a:rPr>
              <a:t>0</a:t>
            </a:r>
          </a:p>
        </p:txBody>
      </p:sp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2819400" y="3048000"/>
            <a:ext cx="731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Lucida Sans Unicode" pitchFamily="34" charset="0"/>
              </a:rPr>
              <a:t>stem</a:t>
            </a:r>
          </a:p>
        </p:txBody>
      </p:sp>
      <p:sp>
        <p:nvSpPr>
          <p:cNvPr id="12" name="TextBox 12"/>
          <p:cNvSpPr txBox="1">
            <a:spLocks noChangeArrowheads="1"/>
          </p:cNvSpPr>
          <p:nvPr/>
        </p:nvSpPr>
        <p:spPr bwMode="auto">
          <a:xfrm>
            <a:off x="2819400" y="4648200"/>
            <a:ext cx="330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Lucida Sans Unicode" pitchFamily="34" charset="0"/>
              </a:rPr>
              <a:t>2</a:t>
            </a:r>
          </a:p>
        </p:txBody>
      </p:sp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3962400" y="3733800"/>
            <a:ext cx="12843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Lucida Sans Unicode" pitchFamily="34" charset="0"/>
              </a:rPr>
              <a:t>4, 8, 9, 9 </a:t>
            </a:r>
            <a:endParaRPr lang="en-US" dirty="0">
              <a:latin typeface="Lucida Sans Unicode" pitchFamily="34" charset="0"/>
            </a:endParaRPr>
          </a:p>
        </p:txBody>
      </p:sp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3962400" y="4191000"/>
            <a:ext cx="9172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Lucida Sans Unicode" pitchFamily="34" charset="0"/>
              </a:rPr>
              <a:t>1, 5, 5</a:t>
            </a:r>
            <a:endParaRPr lang="en-US" dirty="0">
              <a:latin typeface="Lucida Sans Unicode" pitchFamily="34" charset="0"/>
            </a:endParaRPr>
          </a:p>
        </p:txBody>
      </p:sp>
      <p:sp>
        <p:nvSpPr>
          <p:cNvPr id="15" name="TextBox 17"/>
          <p:cNvSpPr txBox="1">
            <a:spLocks noChangeArrowheads="1"/>
          </p:cNvSpPr>
          <p:nvPr/>
        </p:nvSpPr>
        <p:spPr bwMode="auto">
          <a:xfrm>
            <a:off x="3962400" y="4648200"/>
            <a:ext cx="8435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Lucida Sans Unicode" pitchFamily="34" charset="0"/>
              </a:rPr>
              <a:t>1,3, 8</a:t>
            </a:r>
            <a:endParaRPr lang="en-US" dirty="0">
              <a:latin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3.5 </a:t>
            </a:r>
            <a:br>
              <a:rPr lang="en-US" dirty="0" smtClean="0"/>
            </a:br>
            <a:r>
              <a:rPr lang="en-US" dirty="0" smtClean="0"/>
              <a:t>Integers and Vectors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Vector:</a:t>
            </a:r>
          </a:p>
          <a:p>
            <a:endParaRPr lang="en-US" dirty="0" smtClean="0"/>
          </a:p>
          <a:p>
            <a:r>
              <a:rPr lang="en-US" dirty="0" smtClean="0"/>
              <a:t>Magnitude:</a:t>
            </a:r>
          </a:p>
          <a:p>
            <a:endParaRPr lang="en-US" dirty="0" smtClean="0"/>
          </a:p>
          <a:p>
            <a:r>
              <a:rPr lang="en-US" dirty="0" smtClean="0"/>
              <a:t>Direction of a vector:</a:t>
            </a:r>
          </a:p>
          <a:p>
            <a:endParaRPr lang="en-US" dirty="0" smtClean="0"/>
          </a:p>
          <a:p>
            <a:r>
              <a:rPr lang="en-US" dirty="0" smtClean="0"/>
              <a:t>resultant: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62200" y="1752600"/>
            <a:ext cx="4554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 arrow that represents a gain or loss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00200" y="2895600"/>
            <a:ext cx="4873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numerical value or length of a vector.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3733800"/>
            <a:ext cx="42146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Arrow points to the right </a:t>
            </a:r>
            <a:r>
              <a:rPr lang="en-US" dirty="0" smtClean="0">
                <a:sym typeface="Wingdings" pitchFamily="2" charset="2"/>
              </a:rPr>
              <a:t> positive</a:t>
            </a:r>
          </a:p>
          <a:p>
            <a:r>
              <a:rPr lang="en-US" dirty="0" smtClean="0">
                <a:sym typeface="Wingdings" pitchFamily="2" charset="2"/>
              </a:rPr>
              <a:t>Arrow points to the left   negative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67000" y="4419600"/>
            <a:ext cx="5525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one vector that represents the combination</a:t>
            </a:r>
          </a:p>
          <a:p>
            <a:r>
              <a:rPr lang="en-US" dirty="0"/>
              <a:t>o</a:t>
            </a:r>
            <a:r>
              <a:rPr lang="en-US" dirty="0" smtClean="0"/>
              <a:t>f two or more vectors.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http://www.neirtec.org/activities/applets/numberline.htm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see how this works…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6000"/>
            <a:ext cx="801052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the addition equation modeled by the vectors.  Find each sum.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895600" y="4267200"/>
            <a:ext cx="2819400" cy="1588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2209800" y="4648200"/>
            <a:ext cx="22098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114800" y="3962400"/>
            <a:ext cx="1905000" cy="1588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5449094" y="4533106"/>
            <a:ext cx="11430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3544094" y="4533106"/>
            <a:ext cx="11430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5334794" y="4647406"/>
            <a:ext cx="7620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2515394" y="4647406"/>
            <a:ext cx="7620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4153694" y="4837906"/>
            <a:ext cx="5334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2020094" y="4837906"/>
            <a:ext cx="3810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953000" y="358140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733800" y="388620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048000" y="4267200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-7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286000" y="2590800"/>
            <a:ext cx="1965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6 + 9 + -7 = 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0"/>
            <a:ext cx="801052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801052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Straight Arrow Connector 4"/>
          <p:cNvCxnSpPr/>
          <p:nvPr/>
        </p:nvCxnSpPr>
        <p:spPr>
          <a:xfrm>
            <a:off x="4343400" y="2743200"/>
            <a:ext cx="1600200" cy="1588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0800000">
            <a:off x="4876800" y="2590800"/>
            <a:ext cx="9144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 + (-3)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-4 + (-2) + 10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Vectors to find each of the following…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343400" y="2743200"/>
            <a:ext cx="685800" cy="1588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581400" y="1981200"/>
            <a:ext cx="22076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B0F0"/>
                </a:solidFill>
              </a:rPr>
              <a:t>RESULTANT</a:t>
            </a:r>
            <a:endParaRPr lang="en-US" sz="2800" b="1" dirty="0">
              <a:solidFill>
                <a:srgbClr val="00B0F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rot="10800000">
            <a:off x="3200400" y="5410200"/>
            <a:ext cx="12192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>
            <a:off x="2590800" y="5257800"/>
            <a:ext cx="6858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514600" y="5105400"/>
            <a:ext cx="3200400" cy="1588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4419600" y="5105400"/>
            <a:ext cx="1371600" cy="1588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114800" y="4495800"/>
            <a:ext cx="22076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B0F0"/>
                </a:solidFill>
              </a:rPr>
              <a:t>RESULTANT</a:t>
            </a:r>
            <a:endParaRPr lang="en-US" sz="28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- 4 + (-3) + 8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try one!</a:t>
            </a:r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362200"/>
            <a:ext cx="801052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Arrow Connector 6"/>
          <p:cNvCxnSpPr/>
          <p:nvPr/>
        </p:nvCxnSpPr>
        <p:spPr>
          <a:xfrm rot="10800000">
            <a:off x="3276600" y="4648200"/>
            <a:ext cx="11430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362200" y="4114800"/>
            <a:ext cx="2590800" cy="1588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2362200" y="4419600"/>
            <a:ext cx="9144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495800" y="4114800"/>
            <a:ext cx="457200" cy="1588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7200" b="1" dirty="0" smtClean="0"/>
              <a:t>Pages 158 – 159</a:t>
            </a:r>
          </a:p>
          <a:p>
            <a:pPr algn="ctr">
              <a:buNone/>
            </a:pPr>
            <a:r>
              <a:rPr lang="en-US" sz="7200" b="1" dirty="0" smtClean="0"/>
              <a:t>5 - 28</a:t>
            </a:r>
            <a:endParaRPr lang="en-US" sz="72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686</TotalTime>
  <Words>168</Words>
  <Application>Microsoft Office PowerPoint</Application>
  <PresentationFormat>On-screen Show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Slide 1</vt:lpstr>
      <vt:lpstr>Lesson 3.5  Integers and Vectors</vt:lpstr>
      <vt:lpstr>Definitions</vt:lpstr>
      <vt:lpstr>Let’s see how this works…</vt:lpstr>
      <vt:lpstr>Slide 5</vt:lpstr>
      <vt:lpstr>Use Vectors to find each of the following…</vt:lpstr>
      <vt:lpstr>You try one!</vt:lpstr>
      <vt:lpstr>HOMEWORK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3.5  Integers and Vectors</dc:title>
  <dc:creator>teacher</dc:creator>
  <cp:lastModifiedBy>teacher</cp:lastModifiedBy>
  <cp:revision>6</cp:revision>
  <dcterms:created xsi:type="dcterms:W3CDTF">2009-10-22T13:19:22Z</dcterms:created>
  <dcterms:modified xsi:type="dcterms:W3CDTF">2010-10-14T17:20:30Z</dcterms:modified>
</cp:coreProperties>
</file>