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1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19DC72-8BCE-405E-89F0-1487F0CEFB91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253D9BB-E5D0-4F3C-8B39-8CB3A97A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Arguments with Many Premises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130" y="4038600"/>
            <a:ext cx="90308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Goal of the day:  Apply the ideas of the previous lessons to </a:t>
            </a:r>
          </a:p>
          <a:p>
            <a:r>
              <a:rPr lang="en-US" sz="2800" b="1" dirty="0" smtClean="0"/>
              <a:t>arguments that have more than 2 premises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6556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09600"/>
            <a:ext cx="77724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1. Alvin is a chipmunk</a:t>
            </a:r>
          </a:p>
          <a:p>
            <a:r>
              <a:rPr lang="en-US" dirty="0" smtClean="0"/>
              <a:t>2. No small furry animals can drive a bus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3. Chipmunks are small furry animals.</a:t>
            </a:r>
          </a:p>
          <a:p>
            <a:r>
              <a:rPr lang="en-US" dirty="0" smtClean="0"/>
              <a:t>Assume these statements are true.  Show the following conclusion: Alvin cannot drive a bus to school.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C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DB  ~F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C  F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~</a:t>
            </a:r>
            <a:r>
              <a:rPr lang="en-US" dirty="0" smtClean="0">
                <a:sym typeface="Wingdings" pitchFamily="2" charset="2"/>
              </a:rPr>
              <a:t>DB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8892" y="1600200"/>
            <a:ext cx="905510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75000"/>
                  </a:schemeClr>
                </a:solidFill>
              </a:rPr>
              <a:t>Word this differently –  If it can drive a bus, then it is not a furry small animal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4343400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DB </a:t>
            </a:r>
            <a:r>
              <a:rPr lang="en-US" sz="2400" b="1" dirty="0" smtClean="0">
                <a:sym typeface="Wingdings" pitchFamily="2" charset="2"/>
              </a:rPr>
              <a:t> ~F  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4343400"/>
            <a:ext cx="4761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Same as F </a:t>
            </a:r>
            <a:r>
              <a:rPr lang="en-US" sz="2400" b="1" dirty="0" smtClean="0">
                <a:sym typeface="Wingdings" pitchFamily="2" charset="2"/>
              </a:rPr>
              <a:t>~DB    (</a:t>
            </a:r>
            <a:r>
              <a:rPr lang="en-US" sz="2400" b="1" dirty="0" err="1" smtClean="0">
                <a:sym typeface="Wingdings" pitchFamily="2" charset="2"/>
              </a:rPr>
              <a:t>contrapositive</a:t>
            </a:r>
            <a:r>
              <a:rPr lang="en-US" sz="2400" b="1" dirty="0" smtClean="0">
                <a:sym typeface="Wingdings" pitchFamily="2" charset="2"/>
              </a:rPr>
              <a:t>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5562600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Wingdings" pitchFamily="2" charset="2"/>
              </a:rPr>
              <a:t>~</a:t>
            </a:r>
            <a:r>
              <a:rPr lang="en-US" sz="2400" b="1" dirty="0" smtClean="0">
                <a:sym typeface="Wingdings" pitchFamily="2" charset="2"/>
              </a:rPr>
              <a:t>DB  </a:t>
            </a:r>
            <a:r>
              <a:rPr lang="en-US" sz="2400" b="1" dirty="0" smtClean="0">
                <a:sym typeface="Wingdings" pitchFamily="2" charset="2"/>
              </a:rPr>
              <a:t>(detachment)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510540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 </a:t>
            </a:r>
            <a:r>
              <a:rPr lang="en-US" sz="2400" b="1" dirty="0" smtClean="0">
                <a:sym typeface="Wingdings" pitchFamily="2" charset="2"/>
              </a:rPr>
              <a:t> ~DB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6556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09600"/>
            <a:ext cx="77724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1. Alvin is a chipmunk</a:t>
            </a:r>
          </a:p>
          <a:p>
            <a:r>
              <a:rPr lang="en-US" dirty="0" smtClean="0"/>
              <a:t>2. No small furry animals can drive a bus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3. Chipmunks are small furry animals.</a:t>
            </a:r>
          </a:p>
          <a:p>
            <a:r>
              <a:rPr lang="en-US" dirty="0" smtClean="0"/>
              <a:t>Assume these statements are true.  Show the following conclusion: Alvin cannot drive a bus to school.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 </a:t>
            </a:r>
            <a:r>
              <a:rPr lang="en-US" dirty="0" smtClean="0">
                <a:sym typeface="Wingdings" pitchFamily="2" charset="2"/>
              </a:rPr>
              <a:t> C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DB  ~F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C  F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A  ~DB</a:t>
            </a:r>
            <a:endParaRPr lang="en-US" dirty="0" smtClean="0"/>
          </a:p>
        </p:txBody>
      </p:sp>
      <p:sp>
        <p:nvSpPr>
          <p:cNvPr id="8" name="Freeform 7"/>
          <p:cNvSpPr/>
          <p:nvPr/>
        </p:nvSpPr>
        <p:spPr>
          <a:xfrm>
            <a:off x="1524000" y="4191000"/>
            <a:ext cx="540913" cy="783594"/>
          </a:xfrm>
          <a:custGeom>
            <a:avLst/>
            <a:gdLst>
              <a:gd name="connsiteX0" fmla="*/ 25758 w 540913"/>
              <a:gd name="connsiteY0" fmla="*/ 10861 h 783594"/>
              <a:gd name="connsiteX1" fmla="*/ 115910 w 540913"/>
              <a:gd name="connsiteY1" fmla="*/ 62377 h 783594"/>
              <a:gd name="connsiteX2" fmla="*/ 154547 w 540913"/>
              <a:gd name="connsiteY2" fmla="*/ 75256 h 783594"/>
              <a:gd name="connsiteX3" fmla="*/ 193183 w 540913"/>
              <a:gd name="connsiteY3" fmla="*/ 113892 h 783594"/>
              <a:gd name="connsiteX4" fmla="*/ 244699 w 540913"/>
              <a:gd name="connsiteY4" fmla="*/ 152529 h 783594"/>
              <a:gd name="connsiteX5" fmla="*/ 283335 w 540913"/>
              <a:gd name="connsiteY5" fmla="*/ 178287 h 783594"/>
              <a:gd name="connsiteX6" fmla="*/ 321972 w 540913"/>
              <a:gd name="connsiteY6" fmla="*/ 216923 h 783594"/>
              <a:gd name="connsiteX7" fmla="*/ 399245 w 540913"/>
              <a:gd name="connsiteY7" fmla="*/ 268439 h 783594"/>
              <a:gd name="connsiteX8" fmla="*/ 476518 w 540913"/>
              <a:gd name="connsiteY8" fmla="*/ 332833 h 783594"/>
              <a:gd name="connsiteX9" fmla="*/ 502276 w 540913"/>
              <a:gd name="connsiteY9" fmla="*/ 371470 h 783594"/>
              <a:gd name="connsiteX10" fmla="*/ 540913 w 540913"/>
              <a:gd name="connsiteY10" fmla="*/ 397227 h 783594"/>
              <a:gd name="connsiteX11" fmla="*/ 463640 w 540913"/>
              <a:gd name="connsiteY11" fmla="*/ 435864 h 783594"/>
              <a:gd name="connsiteX12" fmla="*/ 412124 w 540913"/>
              <a:gd name="connsiteY12" fmla="*/ 461622 h 783594"/>
              <a:gd name="connsiteX13" fmla="*/ 334851 w 540913"/>
              <a:gd name="connsiteY13" fmla="*/ 487379 h 783594"/>
              <a:gd name="connsiteX14" fmla="*/ 309093 w 540913"/>
              <a:gd name="connsiteY14" fmla="*/ 526016 h 783594"/>
              <a:gd name="connsiteX15" fmla="*/ 270456 w 540913"/>
              <a:gd name="connsiteY15" fmla="*/ 551774 h 783594"/>
              <a:gd name="connsiteX16" fmla="*/ 218941 w 540913"/>
              <a:gd name="connsiteY16" fmla="*/ 590410 h 783594"/>
              <a:gd name="connsiteX17" fmla="*/ 180304 w 540913"/>
              <a:gd name="connsiteY17" fmla="*/ 641926 h 783594"/>
              <a:gd name="connsiteX18" fmla="*/ 128789 w 540913"/>
              <a:gd name="connsiteY18" fmla="*/ 680563 h 783594"/>
              <a:gd name="connsiteX19" fmla="*/ 51516 w 540913"/>
              <a:gd name="connsiteY19" fmla="*/ 757836 h 783594"/>
              <a:gd name="connsiteX20" fmla="*/ 0 w 540913"/>
              <a:gd name="connsiteY20" fmla="*/ 783594 h 78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0913" h="783594">
                <a:moveTo>
                  <a:pt x="25758" y="10861"/>
                </a:moveTo>
                <a:cubicBezTo>
                  <a:pt x="114345" y="40391"/>
                  <a:pt x="6750" y="0"/>
                  <a:pt x="115910" y="62377"/>
                </a:cubicBezTo>
                <a:cubicBezTo>
                  <a:pt x="127697" y="69112"/>
                  <a:pt x="141668" y="70963"/>
                  <a:pt x="154547" y="75256"/>
                </a:cubicBezTo>
                <a:cubicBezTo>
                  <a:pt x="167426" y="88135"/>
                  <a:pt x="179355" y="102039"/>
                  <a:pt x="193183" y="113892"/>
                </a:cubicBezTo>
                <a:cubicBezTo>
                  <a:pt x="209480" y="127861"/>
                  <a:pt x="227232" y="140053"/>
                  <a:pt x="244699" y="152529"/>
                </a:cubicBezTo>
                <a:cubicBezTo>
                  <a:pt x="257294" y="161526"/>
                  <a:pt x="271444" y="168378"/>
                  <a:pt x="283335" y="178287"/>
                </a:cubicBezTo>
                <a:cubicBezTo>
                  <a:pt x="297327" y="189947"/>
                  <a:pt x="307595" y="205741"/>
                  <a:pt x="321972" y="216923"/>
                </a:cubicBezTo>
                <a:cubicBezTo>
                  <a:pt x="346408" y="235929"/>
                  <a:pt x="377355" y="246549"/>
                  <a:pt x="399245" y="268439"/>
                </a:cubicBezTo>
                <a:cubicBezTo>
                  <a:pt x="448827" y="318020"/>
                  <a:pt x="422728" y="296972"/>
                  <a:pt x="476518" y="332833"/>
                </a:cubicBezTo>
                <a:cubicBezTo>
                  <a:pt x="485104" y="345712"/>
                  <a:pt x="491331" y="360525"/>
                  <a:pt x="502276" y="371470"/>
                </a:cubicBezTo>
                <a:cubicBezTo>
                  <a:pt x="513221" y="382415"/>
                  <a:pt x="540913" y="381749"/>
                  <a:pt x="540913" y="397227"/>
                </a:cubicBezTo>
                <a:cubicBezTo>
                  <a:pt x="540913" y="414905"/>
                  <a:pt x="473168" y="431781"/>
                  <a:pt x="463640" y="435864"/>
                </a:cubicBezTo>
                <a:cubicBezTo>
                  <a:pt x="445993" y="443427"/>
                  <a:pt x="429950" y="454492"/>
                  <a:pt x="412124" y="461622"/>
                </a:cubicBezTo>
                <a:cubicBezTo>
                  <a:pt x="386915" y="471705"/>
                  <a:pt x="334851" y="487379"/>
                  <a:pt x="334851" y="487379"/>
                </a:cubicBezTo>
                <a:cubicBezTo>
                  <a:pt x="326265" y="500258"/>
                  <a:pt x="320038" y="515071"/>
                  <a:pt x="309093" y="526016"/>
                </a:cubicBezTo>
                <a:cubicBezTo>
                  <a:pt x="298148" y="536961"/>
                  <a:pt x="283051" y="542777"/>
                  <a:pt x="270456" y="551774"/>
                </a:cubicBezTo>
                <a:cubicBezTo>
                  <a:pt x="252990" y="564250"/>
                  <a:pt x="234119" y="575232"/>
                  <a:pt x="218941" y="590410"/>
                </a:cubicBezTo>
                <a:cubicBezTo>
                  <a:pt x="203763" y="605588"/>
                  <a:pt x="195482" y="626748"/>
                  <a:pt x="180304" y="641926"/>
                </a:cubicBezTo>
                <a:cubicBezTo>
                  <a:pt x="165126" y="657104"/>
                  <a:pt x="144744" y="666204"/>
                  <a:pt x="128789" y="680563"/>
                </a:cubicBezTo>
                <a:cubicBezTo>
                  <a:pt x="101713" y="704931"/>
                  <a:pt x="86074" y="746317"/>
                  <a:pt x="51516" y="757836"/>
                </a:cubicBezTo>
                <a:cubicBezTo>
                  <a:pt x="7119" y="772635"/>
                  <a:pt x="22478" y="761116"/>
                  <a:pt x="0" y="7835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4343400"/>
            <a:ext cx="278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</a:t>
            </a:r>
            <a:r>
              <a:rPr lang="en-US" sz="2400" b="1" dirty="0" smtClean="0">
                <a:sym typeface="Wingdings" pitchFamily="2" charset="2"/>
              </a:rPr>
              <a:t> F  (transitivity)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8892" y="1600200"/>
            <a:ext cx="905510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75000"/>
                  </a:schemeClr>
                </a:solidFill>
              </a:rPr>
              <a:t>Word this differently –  If it can drive a bus, then it is not a furry small animal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4876800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DB </a:t>
            </a:r>
            <a:r>
              <a:rPr lang="en-US" sz="2400" b="1" dirty="0" smtClean="0">
                <a:sym typeface="Wingdings" pitchFamily="2" charset="2"/>
              </a:rPr>
              <a:t> ~F  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4876800"/>
            <a:ext cx="4761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Same as F </a:t>
            </a:r>
            <a:r>
              <a:rPr lang="en-US" sz="2400" b="1" dirty="0" smtClean="0">
                <a:sym typeface="Wingdings" pitchFamily="2" charset="2"/>
              </a:rPr>
              <a:t>~DB    (</a:t>
            </a:r>
            <a:r>
              <a:rPr lang="en-US" sz="2400" b="1" dirty="0" err="1" smtClean="0">
                <a:sym typeface="Wingdings" pitchFamily="2" charset="2"/>
              </a:rPr>
              <a:t>contrapositive</a:t>
            </a:r>
            <a:r>
              <a:rPr lang="en-US" sz="2400" b="1" dirty="0" smtClean="0">
                <a:sym typeface="Wingdings" pitchFamily="2" charset="2"/>
              </a:rPr>
              <a:t>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5562600"/>
            <a:ext cx="3248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</a:t>
            </a:r>
            <a:r>
              <a:rPr lang="en-US" sz="2400" b="1" dirty="0" smtClean="0">
                <a:sym typeface="Wingdings" pitchFamily="2" charset="2"/>
              </a:rPr>
              <a:t> ~DB  (transitivity)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5" grpId="0"/>
      <p:bldP spid="7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0"/>
            <a:ext cx="8991600" cy="6477000"/>
          </a:xfrm>
        </p:spPr>
        <p:txBody>
          <a:bodyPr>
            <a:normAutofit/>
          </a:bodyPr>
          <a:lstStyle/>
          <a:p>
            <a:r>
              <a:rPr lang="en-US" dirty="0" smtClean="0"/>
              <a:t>1. When I work a logic example without grumbling, you may be sure it is one I can understand.</a:t>
            </a:r>
          </a:p>
          <a:p>
            <a:r>
              <a:rPr lang="en-US" dirty="0" smtClean="0"/>
              <a:t>2. This example is not arranged in regular order like the ones I am used to.</a:t>
            </a:r>
          </a:p>
          <a:p>
            <a:r>
              <a:rPr lang="en-US" dirty="0" smtClean="0"/>
              <a:t>3. No easy examples give me a headache.</a:t>
            </a:r>
          </a:p>
          <a:p>
            <a:r>
              <a:rPr lang="en-US" dirty="0" smtClean="0"/>
              <a:t>4. I can’t understand an example that is not arranged in regular order like the ones I am used to.</a:t>
            </a:r>
          </a:p>
          <a:p>
            <a:r>
              <a:rPr lang="en-US" dirty="0" smtClean="0"/>
              <a:t>5. I grumble when I work an example only if I get a headache.</a:t>
            </a:r>
          </a:p>
          <a:p>
            <a:endParaRPr lang="en-US" dirty="0" smtClean="0"/>
          </a:p>
          <a:p>
            <a:r>
              <a:rPr lang="en-US" dirty="0" smtClean="0"/>
              <a:t>Suppose 1-5 are true.  Must the conclusion be true:  This example is not easy.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381000" y="4953000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~g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u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62000" y="5486400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~r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0" y="5943600"/>
            <a:ext cx="1077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h ~e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4953000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~r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~u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5105400" y="487680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u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1600200" y="6019800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  ~e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5867400"/>
            <a:ext cx="304800" cy="728133"/>
          </a:xfrm>
          <a:prstGeom prst="rect">
            <a:avLst/>
          </a:prstGeom>
          <a:noFill/>
        </p:spPr>
      </p:pic>
      <p:sp>
        <p:nvSpPr>
          <p:cNvPr id="11" name="TextBox 7"/>
          <p:cNvSpPr txBox="1"/>
          <p:nvPr/>
        </p:nvSpPr>
        <p:spPr>
          <a:xfrm>
            <a:off x="3200400" y="5410200"/>
            <a:ext cx="1364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~h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~g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4953000" y="4495800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~h u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1676400" y="5562600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g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h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6324600" y="4648200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~h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6477000" y="5029200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e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~h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7924800" y="4800600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e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r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0416 -0.03377 0.21406 -0.00393 0.32118 -0.00393 " pathEditMode="relative" ptsTypes="fA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xit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8" presetClass="exit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0.01064 0.0158 0.01758 0.02674 0.02243 C 0.03195 0.02983 0.02726 0.02475 0.03802 0.02821 C 0.04098 0.02914 0.04375 0.03076 0.04653 0.03191 C 0.04792 0.03261 0.0507 0.03376 0.0507 0.03376 C 0.09723 0.03238 0.14358 0.02544 0.19011 0.02428 C 0.23941 0.02313 0.33802 0.02058 0.33802 0.02058 C 0.47813 0.00833 0.61789 -0.01989 0.75782 -0.03562 C 0.77657 -0.03492 0.83282 -0.03377 0.81407 -0.03377 " pathEditMode="relative" ptsTypes="ffffffffA">
                                      <p:cBhvr>
                                        <p:cTn id="1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181 -0.00093 0.11233 -0.00208 0.17049 -0.00763 C 0.25521 -0.00625 0.33837 -0.00486 0.42257 -0.01504 C 0.44462 -0.02244 0.46754 -0.02475 0.49011 -0.02822 C 0.5323 -0.03469 0.57431 -0.03955 0.61684 -0.04325 C 0.63438 -0.04256 0.6533 -0.0451 0.67049 -0.0377 C 0.67778 -0.02267 0.67605 -0.03099 0.67605 -0.01319 " pathEditMode="relative" ptsTypes="ffffffA">
                                      <p:cBhvr>
                                        <p:cTn id="1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181 -0.00093 0.11233 -0.00208 0.17049 -0.00763 C 0.25521 -0.00625 0.33837 -0.00486 0.42257 -0.01504 C 0.44462 -0.02244 0.46754 -0.02475 0.49011 -0.02822 C 0.5323 -0.03469 0.57431 -0.03955 0.61684 -0.04325 C 0.63438 -0.04256 0.6533 -0.0451 0.67049 -0.0377 C 0.67778 -0.02267 0.67605 -0.03099 0.67605 -0.01319 " pathEditMode="relative" ptsTypes="ffffffA">
                                      <p:cBhvr>
                                        <p:cTn id="1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8" grpId="0"/>
      <p:bldP spid="8" grpId="2"/>
      <p:bldP spid="8" grpId="3"/>
      <p:bldP spid="8" grpId="4"/>
      <p:bldP spid="9" grpId="0"/>
      <p:bldP spid="10" grpId="0"/>
      <p:bldP spid="10" grpId="1"/>
      <p:bldP spid="11" grpId="2"/>
      <p:bldP spid="12" grpId="0"/>
      <p:bldP spid="15" grpId="1"/>
      <p:bldP spid="15" grpId="2"/>
      <p:bldP spid="15" grpId="3"/>
      <p:bldP spid="16" grpId="0"/>
      <p:bldP spid="16" grpId="1"/>
      <p:bldP spid="16" grpId="2"/>
      <p:bldP spid="16" grpId="3"/>
      <p:bldP spid="17" grpId="0"/>
      <p:bldP spid="17" grpId="1"/>
      <p:bldP spid="17" grpId="2"/>
      <p:bldP spid="17" grpId="3"/>
      <p:bldP spid="18" grpId="0"/>
      <p:bldP spid="18" grpId="1"/>
      <p:bldP spid="18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I do not cook dinner, my kitchen is clean. If there are leftovers, I do not cook dinner. If I order Chinese food, there are leftovers. My kitchen is clean.  Therefore, I ordered Chinese.</a:t>
            </a:r>
            <a:endParaRPr lang="en-US" dirty="0"/>
          </a:p>
        </p:txBody>
      </p:sp>
      <p:sp>
        <p:nvSpPr>
          <p:cNvPr id="4" name="TextBox 7"/>
          <p:cNvSpPr txBox="1"/>
          <p:nvPr/>
        </p:nvSpPr>
        <p:spPr>
          <a:xfrm>
            <a:off x="609600" y="4191000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Ch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533400" y="3733800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L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~Cook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304800" y="3048000"/>
            <a:ext cx="2224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~cook Kit. </a:t>
            </a:r>
            <a:r>
              <a:rPr lang="en-US" sz="2400" b="1" dirty="0" err="1" smtClean="0">
                <a:solidFill>
                  <a:srgbClr val="FF0000"/>
                </a:solidFill>
                <a:sym typeface="Wingdings" pitchFamily="2" charset="2"/>
              </a:rPr>
              <a:t>Cl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81000" y="4953000"/>
            <a:ext cx="953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Kit. </a:t>
            </a:r>
            <a:r>
              <a:rPr lang="en-US" sz="2400" b="1" dirty="0" err="1" smtClean="0">
                <a:solidFill>
                  <a:srgbClr val="FF0000"/>
                </a:solidFill>
                <a:sym typeface="Wingdings" pitchFamily="2" charset="2"/>
              </a:rPr>
              <a:t>cl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5715000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 Ch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638800"/>
            <a:ext cx="304800" cy="728133"/>
          </a:xfrm>
          <a:prstGeom prst="rect">
            <a:avLst/>
          </a:prstGeom>
          <a:noFill/>
        </p:spPr>
      </p:pic>
      <p:sp>
        <p:nvSpPr>
          <p:cNvPr id="10" name="Freeform 9"/>
          <p:cNvSpPr/>
          <p:nvPr/>
        </p:nvSpPr>
        <p:spPr>
          <a:xfrm>
            <a:off x="2514600" y="3276600"/>
            <a:ext cx="540913" cy="691166"/>
          </a:xfrm>
          <a:custGeom>
            <a:avLst/>
            <a:gdLst>
              <a:gd name="connsiteX0" fmla="*/ 25758 w 540913"/>
              <a:gd name="connsiteY0" fmla="*/ 10861 h 783594"/>
              <a:gd name="connsiteX1" fmla="*/ 115910 w 540913"/>
              <a:gd name="connsiteY1" fmla="*/ 62377 h 783594"/>
              <a:gd name="connsiteX2" fmla="*/ 154547 w 540913"/>
              <a:gd name="connsiteY2" fmla="*/ 75256 h 783594"/>
              <a:gd name="connsiteX3" fmla="*/ 193183 w 540913"/>
              <a:gd name="connsiteY3" fmla="*/ 113892 h 783594"/>
              <a:gd name="connsiteX4" fmla="*/ 244699 w 540913"/>
              <a:gd name="connsiteY4" fmla="*/ 152529 h 783594"/>
              <a:gd name="connsiteX5" fmla="*/ 283335 w 540913"/>
              <a:gd name="connsiteY5" fmla="*/ 178287 h 783594"/>
              <a:gd name="connsiteX6" fmla="*/ 321972 w 540913"/>
              <a:gd name="connsiteY6" fmla="*/ 216923 h 783594"/>
              <a:gd name="connsiteX7" fmla="*/ 399245 w 540913"/>
              <a:gd name="connsiteY7" fmla="*/ 268439 h 783594"/>
              <a:gd name="connsiteX8" fmla="*/ 476518 w 540913"/>
              <a:gd name="connsiteY8" fmla="*/ 332833 h 783594"/>
              <a:gd name="connsiteX9" fmla="*/ 502276 w 540913"/>
              <a:gd name="connsiteY9" fmla="*/ 371470 h 783594"/>
              <a:gd name="connsiteX10" fmla="*/ 540913 w 540913"/>
              <a:gd name="connsiteY10" fmla="*/ 397227 h 783594"/>
              <a:gd name="connsiteX11" fmla="*/ 463640 w 540913"/>
              <a:gd name="connsiteY11" fmla="*/ 435864 h 783594"/>
              <a:gd name="connsiteX12" fmla="*/ 412124 w 540913"/>
              <a:gd name="connsiteY12" fmla="*/ 461622 h 783594"/>
              <a:gd name="connsiteX13" fmla="*/ 334851 w 540913"/>
              <a:gd name="connsiteY13" fmla="*/ 487379 h 783594"/>
              <a:gd name="connsiteX14" fmla="*/ 309093 w 540913"/>
              <a:gd name="connsiteY14" fmla="*/ 526016 h 783594"/>
              <a:gd name="connsiteX15" fmla="*/ 270456 w 540913"/>
              <a:gd name="connsiteY15" fmla="*/ 551774 h 783594"/>
              <a:gd name="connsiteX16" fmla="*/ 218941 w 540913"/>
              <a:gd name="connsiteY16" fmla="*/ 590410 h 783594"/>
              <a:gd name="connsiteX17" fmla="*/ 180304 w 540913"/>
              <a:gd name="connsiteY17" fmla="*/ 641926 h 783594"/>
              <a:gd name="connsiteX18" fmla="*/ 128789 w 540913"/>
              <a:gd name="connsiteY18" fmla="*/ 680563 h 783594"/>
              <a:gd name="connsiteX19" fmla="*/ 51516 w 540913"/>
              <a:gd name="connsiteY19" fmla="*/ 757836 h 783594"/>
              <a:gd name="connsiteX20" fmla="*/ 0 w 540913"/>
              <a:gd name="connsiteY20" fmla="*/ 783594 h 78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0913" h="783594">
                <a:moveTo>
                  <a:pt x="25758" y="10861"/>
                </a:moveTo>
                <a:cubicBezTo>
                  <a:pt x="114345" y="40391"/>
                  <a:pt x="6750" y="0"/>
                  <a:pt x="115910" y="62377"/>
                </a:cubicBezTo>
                <a:cubicBezTo>
                  <a:pt x="127697" y="69112"/>
                  <a:pt x="141668" y="70963"/>
                  <a:pt x="154547" y="75256"/>
                </a:cubicBezTo>
                <a:cubicBezTo>
                  <a:pt x="167426" y="88135"/>
                  <a:pt x="179355" y="102039"/>
                  <a:pt x="193183" y="113892"/>
                </a:cubicBezTo>
                <a:cubicBezTo>
                  <a:pt x="209480" y="127861"/>
                  <a:pt x="227232" y="140053"/>
                  <a:pt x="244699" y="152529"/>
                </a:cubicBezTo>
                <a:cubicBezTo>
                  <a:pt x="257294" y="161526"/>
                  <a:pt x="271444" y="168378"/>
                  <a:pt x="283335" y="178287"/>
                </a:cubicBezTo>
                <a:cubicBezTo>
                  <a:pt x="297327" y="189947"/>
                  <a:pt x="307595" y="205741"/>
                  <a:pt x="321972" y="216923"/>
                </a:cubicBezTo>
                <a:cubicBezTo>
                  <a:pt x="346408" y="235929"/>
                  <a:pt x="377355" y="246549"/>
                  <a:pt x="399245" y="268439"/>
                </a:cubicBezTo>
                <a:cubicBezTo>
                  <a:pt x="448827" y="318020"/>
                  <a:pt x="422728" y="296972"/>
                  <a:pt x="476518" y="332833"/>
                </a:cubicBezTo>
                <a:cubicBezTo>
                  <a:pt x="485104" y="345712"/>
                  <a:pt x="491331" y="360525"/>
                  <a:pt x="502276" y="371470"/>
                </a:cubicBezTo>
                <a:cubicBezTo>
                  <a:pt x="513221" y="382415"/>
                  <a:pt x="540913" y="381749"/>
                  <a:pt x="540913" y="397227"/>
                </a:cubicBezTo>
                <a:cubicBezTo>
                  <a:pt x="540913" y="414905"/>
                  <a:pt x="473168" y="431781"/>
                  <a:pt x="463640" y="435864"/>
                </a:cubicBezTo>
                <a:cubicBezTo>
                  <a:pt x="445993" y="443427"/>
                  <a:pt x="429950" y="454492"/>
                  <a:pt x="412124" y="461622"/>
                </a:cubicBezTo>
                <a:cubicBezTo>
                  <a:pt x="386915" y="471705"/>
                  <a:pt x="334851" y="487379"/>
                  <a:pt x="334851" y="487379"/>
                </a:cubicBezTo>
                <a:cubicBezTo>
                  <a:pt x="326265" y="500258"/>
                  <a:pt x="320038" y="515071"/>
                  <a:pt x="309093" y="526016"/>
                </a:cubicBezTo>
                <a:cubicBezTo>
                  <a:pt x="298148" y="536961"/>
                  <a:pt x="283051" y="542777"/>
                  <a:pt x="270456" y="551774"/>
                </a:cubicBezTo>
                <a:cubicBezTo>
                  <a:pt x="252990" y="564250"/>
                  <a:pt x="234119" y="575232"/>
                  <a:pt x="218941" y="590410"/>
                </a:cubicBezTo>
                <a:cubicBezTo>
                  <a:pt x="203763" y="605588"/>
                  <a:pt x="195482" y="626748"/>
                  <a:pt x="180304" y="641926"/>
                </a:cubicBezTo>
                <a:cubicBezTo>
                  <a:pt x="165126" y="657104"/>
                  <a:pt x="144744" y="666204"/>
                  <a:pt x="128789" y="680563"/>
                </a:cubicBezTo>
                <a:cubicBezTo>
                  <a:pt x="101713" y="704931"/>
                  <a:pt x="86074" y="746317"/>
                  <a:pt x="51516" y="757836"/>
                </a:cubicBezTo>
                <a:cubicBezTo>
                  <a:pt x="7119" y="772635"/>
                  <a:pt x="22478" y="761116"/>
                  <a:pt x="0" y="7835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3352800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 </a:t>
            </a:r>
            <a:r>
              <a:rPr lang="en-US" sz="2400" b="1" dirty="0" smtClean="0">
                <a:sym typeface="Wingdings" pitchFamily="2" charset="2"/>
              </a:rPr>
              <a:t> kit.cl</a:t>
            </a:r>
            <a:endParaRPr lang="en-US" sz="2400" b="1" dirty="0"/>
          </a:p>
        </p:txBody>
      </p:sp>
      <p:sp>
        <p:nvSpPr>
          <p:cNvPr id="12" name="Freeform 11"/>
          <p:cNvSpPr/>
          <p:nvPr/>
        </p:nvSpPr>
        <p:spPr>
          <a:xfrm>
            <a:off x="4724400" y="3581400"/>
            <a:ext cx="540913" cy="691166"/>
          </a:xfrm>
          <a:custGeom>
            <a:avLst/>
            <a:gdLst>
              <a:gd name="connsiteX0" fmla="*/ 25758 w 540913"/>
              <a:gd name="connsiteY0" fmla="*/ 10861 h 783594"/>
              <a:gd name="connsiteX1" fmla="*/ 115910 w 540913"/>
              <a:gd name="connsiteY1" fmla="*/ 62377 h 783594"/>
              <a:gd name="connsiteX2" fmla="*/ 154547 w 540913"/>
              <a:gd name="connsiteY2" fmla="*/ 75256 h 783594"/>
              <a:gd name="connsiteX3" fmla="*/ 193183 w 540913"/>
              <a:gd name="connsiteY3" fmla="*/ 113892 h 783594"/>
              <a:gd name="connsiteX4" fmla="*/ 244699 w 540913"/>
              <a:gd name="connsiteY4" fmla="*/ 152529 h 783594"/>
              <a:gd name="connsiteX5" fmla="*/ 283335 w 540913"/>
              <a:gd name="connsiteY5" fmla="*/ 178287 h 783594"/>
              <a:gd name="connsiteX6" fmla="*/ 321972 w 540913"/>
              <a:gd name="connsiteY6" fmla="*/ 216923 h 783594"/>
              <a:gd name="connsiteX7" fmla="*/ 399245 w 540913"/>
              <a:gd name="connsiteY7" fmla="*/ 268439 h 783594"/>
              <a:gd name="connsiteX8" fmla="*/ 476518 w 540913"/>
              <a:gd name="connsiteY8" fmla="*/ 332833 h 783594"/>
              <a:gd name="connsiteX9" fmla="*/ 502276 w 540913"/>
              <a:gd name="connsiteY9" fmla="*/ 371470 h 783594"/>
              <a:gd name="connsiteX10" fmla="*/ 540913 w 540913"/>
              <a:gd name="connsiteY10" fmla="*/ 397227 h 783594"/>
              <a:gd name="connsiteX11" fmla="*/ 463640 w 540913"/>
              <a:gd name="connsiteY11" fmla="*/ 435864 h 783594"/>
              <a:gd name="connsiteX12" fmla="*/ 412124 w 540913"/>
              <a:gd name="connsiteY12" fmla="*/ 461622 h 783594"/>
              <a:gd name="connsiteX13" fmla="*/ 334851 w 540913"/>
              <a:gd name="connsiteY13" fmla="*/ 487379 h 783594"/>
              <a:gd name="connsiteX14" fmla="*/ 309093 w 540913"/>
              <a:gd name="connsiteY14" fmla="*/ 526016 h 783594"/>
              <a:gd name="connsiteX15" fmla="*/ 270456 w 540913"/>
              <a:gd name="connsiteY15" fmla="*/ 551774 h 783594"/>
              <a:gd name="connsiteX16" fmla="*/ 218941 w 540913"/>
              <a:gd name="connsiteY16" fmla="*/ 590410 h 783594"/>
              <a:gd name="connsiteX17" fmla="*/ 180304 w 540913"/>
              <a:gd name="connsiteY17" fmla="*/ 641926 h 783594"/>
              <a:gd name="connsiteX18" fmla="*/ 128789 w 540913"/>
              <a:gd name="connsiteY18" fmla="*/ 680563 h 783594"/>
              <a:gd name="connsiteX19" fmla="*/ 51516 w 540913"/>
              <a:gd name="connsiteY19" fmla="*/ 757836 h 783594"/>
              <a:gd name="connsiteX20" fmla="*/ 0 w 540913"/>
              <a:gd name="connsiteY20" fmla="*/ 783594 h 78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0913" h="783594">
                <a:moveTo>
                  <a:pt x="25758" y="10861"/>
                </a:moveTo>
                <a:cubicBezTo>
                  <a:pt x="114345" y="40391"/>
                  <a:pt x="6750" y="0"/>
                  <a:pt x="115910" y="62377"/>
                </a:cubicBezTo>
                <a:cubicBezTo>
                  <a:pt x="127697" y="69112"/>
                  <a:pt x="141668" y="70963"/>
                  <a:pt x="154547" y="75256"/>
                </a:cubicBezTo>
                <a:cubicBezTo>
                  <a:pt x="167426" y="88135"/>
                  <a:pt x="179355" y="102039"/>
                  <a:pt x="193183" y="113892"/>
                </a:cubicBezTo>
                <a:cubicBezTo>
                  <a:pt x="209480" y="127861"/>
                  <a:pt x="227232" y="140053"/>
                  <a:pt x="244699" y="152529"/>
                </a:cubicBezTo>
                <a:cubicBezTo>
                  <a:pt x="257294" y="161526"/>
                  <a:pt x="271444" y="168378"/>
                  <a:pt x="283335" y="178287"/>
                </a:cubicBezTo>
                <a:cubicBezTo>
                  <a:pt x="297327" y="189947"/>
                  <a:pt x="307595" y="205741"/>
                  <a:pt x="321972" y="216923"/>
                </a:cubicBezTo>
                <a:cubicBezTo>
                  <a:pt x="346408" y="235929"/>
                  <a:pt x="377355" y="246549"/>
                  <a:pt x="399245" y="268439"/>
                </a:cubicBezTo>
                <a:cubicBezTo>
                  <a:pt x="448827" y="318020"/>
                  <a:pt x="422728" y="296972"/>
                  <a:pt x="476518" y="332833"/>
                </a:cubicBezTo>
                <a:cubicBezTo>
                  <a:pt x="485104" y="345712"/>
                  <a:pt x="491331" y="360525"/>
                  <a:pt x="502276" y="371470"/>
                </a:cubicBezTo>
                <a:cubicBezTo>
                  <a:pt x="513221" y="382415"/>
                  <a:pt x="540913" y="381749"/>
                  <a:pt x="540913" y="397227"/>
                </a:cubicBezTo>
                <a:cubicBezTo>
                  <a:pt x="540913" y="414905"/>
                  <a:pt x="473168" y="431781"/>
                  <a:pt x="463640" y="435864"/>
                </a:cubicBezTo>
                <a:cubicBezTo>
                  <a:pt x="445993" y="443427"/>
                  <a:pt x="429950" y="454492"/>
                  <a:pt x="412124" y="461622"/>
                </a:cubicBezTo>
                <a:cubicBezTo>
                  <a:pt x="386915" y="471705"/>
                  <a:pt x="334851" y="487379"/>
                  <a:pt x="334851" y="487379"/>
                </a:cubicBezTo>
                <a:cubicBezTo>
                  <a:pt x="326265" y="500258"/>
                  <a:pt x="320038" y="515071"/>
                  <a:pt x="309093" y="526016"/>
                </a:cubicBezTo>
                <a:cubicBezTo>
                  <a:pt x="298148" y="536961"/>
                  <a:pt x="283051" y="542777"/>
                  <a:pt x="270456" y="551774"/>
                </a:cubicBezTo>
                <a:cubicBezTo>
                  <a:pt x="252990" y="564250"/>
                  <a:pt x="234119" y="575232"/>
                  <a:pt x="218941" y="590410"/>
                </a:cubicBezTo>
                <a:cubicBezTo>
                  <a:pt x="203763" y="605588"/>
                  <a:pt x="195482" y="626748"/>
                  <a:pt x="180304" y="641926"/>
                </a:cubicBezTo>
                <a:cubicBezTo>
                  <a:pt x="165126" y="657104"/>
                  <a:pt x="144744" y="666204"/>
                  <a:pt x="128789" y="680563"/>
                </a:cubicBezTo>
                <a:cubicBezTo>
                  <a:pt x="101713" y="704931"/>
                  <a:pt x="86074" y="746317"/>
                  <a:pt x="51516" y="757836"/>
                </a:cubicBezTo>
                <a:cubicBezTo>
                  <a:pt x="7119" y="772635"/>
                  <a:pt x="22478" y="761116"/>
                  <a:pt x="0" y="7835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10200" y="3733800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Ch </a:t>
            </a:r>
            <a:r>
              <a:rPr lang="en-US" sz="2400" b="1" dirty="0" smtClean="0">
                <a:sym typeface="Wingdings" pitchFamily="2" charset="2"/>
              </a:rPr>
              <a:t> kit.cl</a:t>
            </a:r>
            <a:endParaRPr lang="en-US" sz="2400" b="1" dirty="0"/>
          </a:p>
        </p:txBody>
      </p:sp>
      <p:pic>
        <p:nvPicPr>
          <p:cNvPr id="1026" name="Picture 2" descr="C:\Documents and Settings\teacher.CFF193\Local Settings\Temporary Internet Files\Content.IE5\CT73I4ND\MC900432538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0"/>
            <a:ext cx="6553200" cy="6458226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 rot="18732579">
            <a:off x="1235307" y="3184788"/>
            <a:ext cx="4620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Converse Error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44033E-7 C 0.08403 -0.00162 0.1684 -0.00208 0.25243 -0.00393 C 0.26892 -0.00439 0.28541 -0.00578 0.30173 -0.00763 C 0.30659 -0.00809 0.31632 -0.01133 0.31632 -0.01087 " pathEditMode="relative" rAng="0" ptsTypes="fffA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26 0.00578 0.00659 0.00278 0.05364 -0.0037 C 0.08472 -0.00786 0.11458 -0.01341 0.14514 -0.02058 C 0.21302 -0.03631 0.28229 -0.04417 0.35086 -0.05064 C 0.38732 -0.05018 0.49305 -0.03584 0.5408 -0.0562 C 0.55069 -0.06591 0.54444 -0.06036 0.56041 -0.07123 C 0.56284 -0.07285 0.56527 -0.07516 0.5677 -0.07678 C 0.57083 -0.07886 0.57378 -0.07863 0.57048 -0.07863 " pathEditMode="relative" ptsTypes="fffffffA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1 -0.01064 0.01337 -0.01318 0.02257 -0.01688 C 0.03716 -0.0229 0.04931 -0.02752 0.06476 -0.03006 C 0.08924 -0.04093 0.15747 -0.02937 0.18872 -0.02821 C 0.21216 -0.02636 0.23577 -0.02475 0.25921 -0.02243 C 0.35921 -0.02336 0.45938 -0.03006 0.55921 -0.03006 " pathEditMode="relative" ptsTypes="fffff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1 -0.01064 0.01337 -0.01318 0.02257 -0.01688 C 0.03716 -0.0229 0.04931 -0.02752 0.06476 -0.03006 C 0.08924 -0.04093 0.15747 -0.02937 0.18872 -0.02821 C 0.21216 -0.02636 0.23577 -0.02475 0.25921 -0.02243 C 0.35921 -0.02336 0.45938 -0.03006 0.55921 -0.03006 " pathEditMode="relative" ptsTypes="fffffA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7" grpId="1"/>
      <p:bldP spid="8" grpId="0"/>
      <p:bldP spid="8" grpId="1"/>
      <p:bldP spid="10" grpId="0" animBg="1"/>
      <p:bldP spid="11" grpId="0"/>
      <p:bldP spid="12" grpId="0" animBg="1"/>
      <p:bldP spid="13" grpId="0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Jimmy saw the twine then Jimmy was in the barn</a:t>
            </a:r>
          </a:p>
          <a:p>
            <a:r>
              <a:rPr lang="en-US" dirty="0" smtClean="0"/>
              <a:t>If the twine was in the drawer then Jimmy was not in the barn</a:t>
            </a:r>
          </a:p>
          <a:p>
            <a:r>
              <a:rPr lang="en-US" dirty="0" smtClean="0"/>
              <a:t>I love logic if the twine was not in the drawer</a:t>
            </a:r>
          </a:p>
          <a:p>
            <a:r>
              <a:rPr lang="en-US" dirty="0" smtClean="0"/>
              <a:t>I hate logic.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 </a:t>
            </a:r>
            <a:r>
              <a:rPr lang="en-US" dirty="0" smtClean="0">
                <a:sym typeface="Wingdings" pitchFamily="2" charset="2"/>
              </a:rPr>
              <a:t> b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Td  ~b  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~td  l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~l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4343400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 </a:t>
            </a:r>
            <a:r>
              <a:rPr lang="en-US" sz="3600" b="1" dirty="0" smtClean="0">
                <a:sym typeface="Wingdings" pitchFamily="2" charset="2"/>
              </a:rPr>
              <a:t> ~td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810000"/>
            <a:ext cx="1258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 </a:t>
            </a:r>
            <a:r>
              <a:rPr lang="en-US" sz="3600" b="1" dirty="0" smtClean="0">
                <a:sym typeface="Wingdings" pitchFamily="2" charset="2"/>
              </a:rPr>
              <a:t> b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3810000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 </a:t>
            </a:r>
            <a:r>
              <a:rPr lang="en-US" sz="3600" b="1" dirty="0" smtClean="0">
                <a:sym typeface="Wingdings" pitchFamily="2" charset="2"/>
              </a:rPr>
              <a:t> ~td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4419600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~td </a:t>
            </a:r>
            <a:r>
              <a:rPr lang="en-US" sz="3600" b="1" dirty="0" smtClean="0">
                <a:sym typeface="Wingdings" pitchFamily="2" charset="2"/>
              </a:rPr>
              <a:t> l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3810000"/>
            <a:ext cx="113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 </a:t>
            </a:r>
            <a:r>
              <a:rPr lang="en-US" sz="3600" b="1" dirty="0" smtClean="0">
                <a:sym typeface="Wingdings" pitchFamily="2" charset="2"/>
              </a:rPr>
              <a:t> l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4648200"/>
            <a:ext cx="62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ym typeface="Wingdings" pitchFamily="2" charset="2"/>
              </a:rPr>
              <a:t>~l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34232" y="5410200"/>
            <a:ext cx="58780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Therefore, ~t</a:t>
            </a:r>
          </a:p>
          <a:p>
            <a:r>
              <a:rPr lang="en-US" sz="3600" b="1" dirty="0" smtClean="0"/>
              <a:t>(Jimmy didn’t see the twine!)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US" sz="7200" b="1" dirty="0" smtClean="0"/>
              <a:t>Page 58 - 60</a:t>
            </a:r>
          </a:p>
          <a:p>
            <a:pPr marL="514350" indent="-514350" algn="ctr">
              <a:buNone/>
            </a:pPr>
            <a:r>
              <a:rPr lang="en-US" sz="7200" b="1" dirty="0" smtClean="0"/>
              <a:t>1 - 21</a:t>
            </a:r>
          </a:p>
          <a:p>
            <a:pPr marL="514350" indent="-514350" algn="ctr">
              <a:buNone/>
            </a:pPr>
            <a:r>
              <a:rPr lang="en-US" sz="7200" b="1" dirty="0" smtClean="0"/>
              <a:t>odds! 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7772400" cy="5562600"/>
          </a:xfrm>
        </p:spPr>
        <p:txBody>
          <a:bodyPr/>
          <a:lstStyle/>
          <a:p>
            <a:r>
              <a:rPr lang="en-US" dirty="0" smtClean="0"/>
              <a:t>1. When I go on a relaxing vacation, I sleep in.</a:t>
            </a:r>
          </a:p>
          <a:p>
            <a:r>
              <a:rPr lang="en-US" dirty="0" smtClean="0"/>
              <a:t>2. This vacation is not planned by my travel agent.</a:t>
            </a:r>
          </a:p>
          <a:p>
            <a:r>
              <a:rPr lang="en-US" dirty="0" smtClean="0"/>
              <a:t>3. No relaxing vacations are not organized.</a:t>
            </a:r>
          </a:p>
          <a:p>
            <a:r>
              <a:rPr lang="en-US" dirty="0" smtClean="0"/>
              <a:t>4. I can’t sleep in if the vacation is not planned by my travel agent.</a:t>
            </a:r>
          </a:p>
          <a:p>
            <a:r>
              <a:rPr lang="en-US" dirty="0" smtClean="0"/>
              <a:t>5. I don’t relax on vacation only if it is not organized.</a:t>
            </a:r>
          </a:p>
          <a:p>
            <a:endParaRPr lang="en-US" dirty="0" smtClean="0"/>
          </a:p>
          <a:p>
            <a:r>
              <a:rPr lang="en-US" dirty="0" smtClean="0"/>
              <a:t>Suppose 1-5 are true.  Must the following conclusion also be true?  6. This vacation is not organized.       Why or why not?</a:t>
            </a:r>
          </a:p>
          <a:p>
            <a:endParaRPr lang="en-US" dirty="0" smtClean="0"/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105400"/>
            <a:ext cx="1238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RV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SI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5486400"/>
            <a:ext cx="74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5943600"/>
            <a:ext cx="1617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RV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396335"/>
            <a:ext cx="1641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~TA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~SI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5638800"/>
            <a:ext cx="74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5943600"/>
            <a:ext cx="1413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  O </a:t>
            </a:r>
            <a:r>
              <a:rPr lang="en-US" sz="2400" b="1" dirty="0" smtClean="0">
                <a:sym typeface="Wingdings" pitchFamily="2" charset="2"/>
              </a:rPr>
              <a:t> RV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5257800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SI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5029200"/>
            <a:ext cx="1161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6396335"/>
            <a:ext cx="1400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  SI </a:t>
            </a:r>
            <a:r>
              <a:rPr lang="en-US" sz="2400" b="1" dirty="0" smtClean="0">
                <a:sym typeface="Wingdings" pitchFamily="2" charset="2"/>
              </a:rPr>
              <a:t> TA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24600" y="609600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  ~O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Laura's colors">
      <a:dk1>
        <a:srgbClr val="7030A0"/>
      </a:dk1>
      <a:lt1>
        <a:srgbClr val="FFCCFF"/>
      </a:lt1>
      <a:dk2>
        <a:srgbClr val="7030A0"/>
      </a:dk2>
      <a:lt2>
        <a:srgbClr val="FFCCFF"/>
      </a:lt2>
      <a:accent1>
        <a:srgbClr val="00B0F0"/>
      </a:accent1>
      <a:accent2>
        <a:srgbClr val="00FFFF"/>
      </a:accent2>
      <a:accent3>
        <a:srgbClr val="0033CC"/>
      </a:accent3>
      <a:accent4>
        <a:srgbClr val="FFFF00"/>
      </a:accent4>
      <a:accent5>
        <a:srgbClr val="2CFA1C"/>
      </a:accent5>
      <a:accent6>
        <a:srgbClr val="FF3399"/>
      </a:accent6>
      <a:hlink>
        <a:srgbClr val="FF0000"/>
      </a:hlink>
      <a:folHlink>
        <a:srgbClr val="CE1102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2452</TotalTime>
  <Words>672</Words>
  <Application>Microsoft Office PowerPoint</Application>
  <PresentationFormat>On-screen Show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Arguments with Many Premises</vt:lpstr>
      <vt:lpstr>Example 1</vt:lpstr>
      <vt:lpstr>Example 1</vt:lpstr>
      <vt:lpstr>Slide 4</vt:lpstr>
      <vt:lpstr>Example 3</vt:lpstr>
      <vt:lpstr>#4:</vt:lpstr>
      <vt:lpstr>Homework </vt:lpstr>
      <vt:lpstr>Slide 8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Arguments with Many Premises</dc:title>
  <dc:creator>teacher</dc:creator>
  <cp:lastModifiedBy>Laura Helbing</cp:lastModifiedBy>
  <cp:revision>10</cp:revision>
  <dcterms:created xsi:type="dcterms:W3CDTF">2010-06-30T15:38:04Z</dcterms:created>
  <dcterms:modified xsi:type="dcterms:W3CDTF">2012-09-10T16:30:32Z</dcterms:modified>
</cp:coreProperties>
</file>