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1" r:id="rId6"/>
    <p:sldId id="262" r:id="rId7"/>
    <p:sldId id="260"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57706DB-5835-4BDC-B3CF-0572AB07EEEB}" type="datetimeFigureOut">
              <a:rPr lang="en-US" smtClean="0"/>
              <a:pPr/>
              <a:t>12/3/2009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88F4046-D151-41A7-8BCC-9555DB6A96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8F4046-D151-41A7-8BCC-9555DB6A96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8F4046-D151-41A7-8BCC-9555DB6A96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8F4046-D151-41A7-8BCC-9555DB6A96C5}"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8F4046-D151-41A7-8BCC-9555DB6A96C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8F4046-D151-41A7-8BCC-9555DB6A96C5}"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88F4046-D151-41A7-8BCC-9555DB6A96C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88F4046-D151-41A7-8BCC-9555DB6A96C5}"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57706DB-5835-4BDC-B3CF-0572AB07EEEB}" type="datetimeFigureOut">
              <a:rPr lang="en-US" smtClean="0"/>
              <a:pPr/>
              <a:t>12/3/2009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88F4046-D151-41A7-8BCC-9555DB6A96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57706DB-5835-4BDC-B3CF-0572AB07EEEB}" type="datetimeFigureOut">
              <a:rPr lang="en-US" smtClean="0"/>
              <a:pPr/>
              <a:t>12/3/2009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8F4046-D151-41A7-8BCC-9555DB6A96C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57706DB-5835-4BDC-B3CF-0572AB07EEEB}" type="datetimeFigureOut">
              <a:rPr lang="en-US" smtClean="0"/>
              <a:pPr/>
              <a:t>12/3/2009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88F4046-D151-41A7-8BCC-9555DB6A96C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57706DB-5835-4BDC-B3CF-0572AB07EEEB}" type="datetimeFigureOut">
              <a:rPr lang="en-US" smtClean="0"/>
              <a:pPr/>
              <a:t>12/3/2009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8F4046-D151-41A7-8BCC-9555DB6A96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328"/>
            <a:ext cx="8915400" cy="4525963"/>
          </a:xfrm>
        </p:spPr>
        <p:txBody>
          <a:bodyPr>
            <a:normAutofit/>
          </a:bodyPr>
          <a:lstStyle/>
          <a:p>
            <a:r>
              <a:rPr lang="en-US" sz="2400" dirty="0" smtClean="0"/>
              <a:t>Answer </a:t>
            </a:r>
            <a:r>
              <a:rPr lang="en-US" sz="2400" i="1" dirty="0" smtClean="0"/>
              <a:t>true or false for 1–4. You may </a:t>
            </a:r>
            <a:r>
              <a:rPr lang="en-US" sz="2400" dirty="0" smtClean="0"/>
              <a:t>have to guess.</a:t>
            </a:r>
          </a:p>
          <a:p>
            <a:endParaRPr lang="en-US" b="1" dirty="0" smtClean="0"/>
          </a:p>
          <a:p>
            <a:pPr>
              <a:lnSpc>
                <a:spcPct val="150000"/>
              </a:lnSpc>
            </a:pPr>
            <a:r>
              <a:rPr lang="en-US" sz="2400" b="1" dirty="0" smtClean="0"/>
              <a:t>1. The unit of money in Mauritius is the rupee.</a:t>
            </a:r>
          </a:p>
          <a:p>
            <a:pPr>
              <a:lnSpc>
                <a:spcPct val="150000"/>
              </a:lnSpc>
            </a:pPr>
            <a:r>
              <a:rPr lang="en-US" sz="2400" b="1" dirty="0" smtClean="0"/>
              <a:t>2. The Prime Minister of Canada in 1900 was Laurier.</a:t>
            </a:r>
          </a:p>
          <a:p>
            <a:pPr>
              <a:lnSpc>
                <a:spcPct val="150000"/>
              </a:lnSpc>
            </a:pPr>
            <a:r>
              <a:rPr lang="en-US" sz="2400" b="1" dirty="0" smtClean="0"/>
              <a:t>3. Stan </a:t>
            </a:r>
            <a:r>
              <a:rPr lang="en-US" sz="2400" b="1" dirty="0" err="1" smtClean="0"/>
              <a:t>Jok</a:t>
            </a:r>
            <a:r>
              <a:rPr lang="en-US" sz="2400" b="1" dirty="0" smtClean="0"/>
              <a:t> played baseball for the Boston Red Sox.</a:t>
            </a:r>
          </a:p>
          <a:p>
            <a:pPr>
              <a:lnSpc>
                <a:spcPct val="150000"/>
              </a:lnSpc>
            </a:pPr>
            <a:r>
              <a:rPr lang="nl-NL" sz="2400" b="1" dirty="0" smtClean="0"/>
              <a:t>4. Hannah Van Buren’s maiden name was Hoes.</a:t>
            </a:r>
          </a:p>
          <a:p>
            <a:pPr>
              <a:lnSpc>
                <a:spcPct val="150000"/>
              </a:lnSpc>
            </a:pPr>
            <a:r>
              <a:rPr lang="en-US" sz="2400" b="1" dirty="0" smtClean="0"/>
              <a:t>5. List all the possible ways to answer the four</a:t>
            </a:r>
          </a:p>
          <a:p>
            <a:pPr>
              <a:lnSpc>
                <a:spcPct val="150000"/>
              </a:lnSpc>
              <a:buNone/>
            </a:pPr>
            <a:r>
              <a:rPr lang="en-US" sz="2400" b="1" dirty="0" smtClean="0"/>
              <a:t>    questions. How many possibilities are there?</a:t>
            </a:r>
            <a:endParaRPr lang="en-US" sz="2400" b="1" dirty="0"/>
          </a:p>
        </p:txBody>
      </p:sp>
      <p:sp>
        <p:nvSpPr>
          <p:cNvPr id="3" name="Title 2"/>
          <p:cNvSpPr>
            <a:spLocks noGrp="1"/>
          </p:cNvSpPr>
          <p:nvPr>
            <p:ph type="title"/>
          </p:nvPr>
        </p:nvSpPr>
        <p:spPr/>
        <p:txBody>
          <a:bodyPr/>
          <a:lstStyle/>
          <a:p>
            <a:r>
              <a:rPr lang="en-US" dirty="0" smtClean="0"/>
              <a:t>Getting Started…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 3:</a:t>
            </a:r>
            <a:endParaRPr lang="en-US" dirty="0"/>
          </a:p>
        </p:txBody>
      </p:sp>
      <p:cxnSp>
        <p:nvCxnSpPr>
          <p:cNvPr id="5" name="Straight Connector 4"/>
          <p:cNvCxnSpPr/>
          <p:nvPr/>
        </p:nvCxnSpPr>
        <p:spPr>
          <a:xfrm>
            <a:off x="685800" y="3200400"/>
            <a:ext cx="1905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05200" y="3200400"/>
            <a:ext cx="1905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29400" y="3200400"/>
            <a:ext cx="1905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62000" y="3581400"/>
            <a:ext cx="1967205" cy="646331"/>
          </a:xfrm>
          <a:prstGeom prst="rect">
            <a:avLst/>
          </a:prstGeom>
          <a:noFill/>
        </p:spPr>
        <p:txBody>
          <a:bodyPr wrap="none" rtlCol="0">
            <a:spAutoFit/>
          </a:bodyPr>
          <a:lstStyle/>
          <a:p>
            <a:r>
              <a:rPr lang="en-US" dirty="0" smtClean="0"/>
              <a:t>(ways to choose</a:t>
            </a:r>
          </a:p>
          <a:p>
            <a:r>
              <a:rPr lang="en-US" dirty="0" smtClean="0"/>
              <a:t>A language)</a:t>
            </a:r>
            <a:endParaRPr lang="en-US" dirty="0"/>
          </a:p>
        </p:txBody>
      </p:sp>
      <p:sp>
        <p:nvSpPr>
          <p:cNvPr id="10" name="TextBox 9"/>
          <p:cNvSpPr txBox="1"/>
          <p:nvPr/>
        </p:nvSpPr>
        <p:spPr>
          <a:xfrm>
            <a:off x="3733800" y="3581400"/>
            <a:ext cx="1967205" cy="646331"/>
          </a:xfrm>
          <a:prstGeom prst="rect">
            <a:avLst/>
          </a:prstGeom>
          <a:noFill/>
        </p:spPr>
        <p:txBody>
          <a:bodyPr wrap="none" rtlCol="0">
            <a:spAutoFit/>
          </a:bodyPr>
          <a:lstStyle/>
          <a:p>
            <a:r>
              <a:rPr lang="en-US" dirty="0" smtClean="0"/>
              <a:t>(ways to choose</a:t>
            </a:r>
          </a:p>
          <a:p>
            <a:r>
              <a:rPr lang="en-US" dirty="0"/>
              <a:t> </a:t>
            </a:r>
            <a:r>
              <a:rPr lang="en-US" dirty="0" smtClean="0"/>
              <a:t>a music)</a:t>
            </a:r>
            <a:endParaRPr lang="en-US" dirty="0"/>
          </a:p>
        </p:txBody>
      </p:sp>
      <p:sp>
        <p:nvSpPr>
          <p:cNvPr id="11" name="TextBox 10"/>
          <p:cNvSpPr txBox="1"/>
          <p:nvPr/>
        </p:nvSpPr>
        <p:spPr>
          <a:xfrm>
            <a:off x="6553200" y="3581400"/>
            <a:ext cx="1967205" cy="646331"/>
          </a:xfrm>
          <a:prstGeom prst="rect">
            <a:avLst/>
          </a:prstGeom>
          <a:noFill/>
        </p:spPr>
        <p:txBody>
          <a:bodyPr wrap="none" rtlCol="0">
            <a:spAutoFit/>
          </a:bodyPr>
          <a:lstStyle/>
          <a:p>
            <a:r>
              <a:rPr lang="en-US" dirty="0" smtClean="0"/>
              <a:t>(ways to choose</a:t>
            </a:r>
          </a:p>
          <a:p>
            <a:r>
              <a:rPr lang="en-US" dirty="0"/>
              <a:t> </a:t>
            </a:r>
            <a:r>
              <a:rPr lang="en-US" dirty="0" smtClean="0"/>
              <a:t>an art)</a:t>
            </a:r>
            <a:endParaRPr lang="en-US" dirty="0"/>
          </a:p>
        </p:txBody>
      </p:sp>
      <p:sp>
        <p:nvSpPr>
          <p:cNvPr id="12" name="TextBox 11"/>
          <p:cNvSpPr txBox="1"/>
          <p:nvPr/>
        </p:nvSpPr>
        <p:spPr>
          <a:xfrm>
            <a:off x="1295400" y="2514600"/>
            <a:ext cx="76200" cy="830997"/>
          </a:xfrm>
          <a:prstGeom prst="rect">
            <a:avLst/>
          </a:prstGeom>
          <a:noFill/>
        </p:spPr>
        <p:txBody>
          <a:bodyPr wrap="square" rtlCol="0">
            <a:spAutoFit/>
          </a:bodyPr>
          <a:lstStyle/>
          <a:p>
            <a:r>
              <a:rPr lang="en-US" sz="4800" dirty="0" smtClean="0"/>
              <a:t>3</a:t>
            </a:r>
            <a:endParaRPr lang="en-US" sz="4800" dirty="0"/>
          </a:p>
        </p:txBody>
      </p:sp>
      <p:sp>
        <p:nvSpPr>
          <p:cNvPr id="14" name="TextBox 13"/>
          <p:cNvSpPr txBox="1"/>
          <p:nvPr/>
        </p:nvSpPr>
        <p:spPr>
          <a:xfrm>
            <a:off x="4267200" y="2590800"/>
            <a:ext cx="76200" cy="830997"/>
          </a:xfrm>
          <a:prstGeom prst="rect">
            <a:avLst/>
          </a:prstGeom>
          <a:noFill/>
        </p:spPr>
        <p:txBody>
          <a:bodyPr wrap="square" rtlCol="0">
            <a:spAutoFit/>
          </a:bodyPr>
          <a:lstStyle/>
          <a:p>
            <a:r>
              <a:rPr lang="en-US" sz="4800" dirty="0" smtClean="0"/>
              <a:t>2</a:t>
            </a:r>
            <a:endParaRPr lang="en-US" sz="4800" dirty="0"/>
          </a:p>
        </p:txBody>
      </p:sp>
      <p:sp>
        <p:nvSpPr>
          <p:cNvPr id="15" name="TextBox 14"/>
          <p:cNvSpPr txBox="1"/>
          <p:nvPr/>
        </p:nvSpPr>
        <p:spPr>
          <a:xfrm>
            <a:off x="7391400" y="2590800"/>
            <a:ext cx="76200" cy="830997"/>
          </a:xfrm>
          <a:prstGeom prst="rect">
            <a:avLst/>
          </a:prstGeom>
          <a:noFill/>
        </p:spPr>
        <p:txBody>
          <a:bodyPr wrap="square" rtlCol="0">
            <a:spAutoFit/>
          </a:bodyPr>
          <a:lstStyle/>
          <a:p>
            <a:r>
              <a:rPr lang="en-US" sz="4800" dirty="0"/>
              <a:t>2</a:t>
            </a:r>
          </a:p>
        </p:txBody>
      </p:sp>
      <p:sp>
        <p:nvSpPr>
          <p:cNvPr id="16" name="TextBox 15"/>
          <p:cNvSpPr txBox="1"/>
          <p:nvPr/>
        </p:nvSpPr>
        <p:spPr>
          <a:xfrm>
            <a:off x="2819400" y="2667000"/>
            <a:ext cx="330540" cy="369332"/>
          </a:xfrm>
          <a:prstGeom prst="rect">
            <a:avLst/>
          </a:prstGeom>
          <a:noFill/>
        </p:spPr>
        <p:txBody>
          <a:bodyPr wrap="none" rtlCol="0">
            <a:spAutoFit/>
          </a:bodyPr>
          <a:lstStyle/>
          <a:p>
            <a:r>
              <a:rPr lang="en-US" dirty="0" smtClean="0"/>
              <a:t>•</a:t>
            </a:r>
            <a:endParaRPr lang="en-US" dirty="0"/>
          </a:p>
        </p:txBody>
      </p:sp>
      <p:sp>
        <p:nvSpPr>
          <p:cNvPr id="17" name="TextBox 16"/>
          <p:cNvSpPr txBox="1"/>
          <p:nvPr/>
        </p:nvSpPr>
        <p:spPr>
          <a:xfrm>
            <a:off x="6096000" y="2743200"/>
            <a:ext cx="330540" cy="369332"/>
          </a:xfrm>
          <a:prstGeom prst="rect">
            <a:avLst/>
          </a:prstGeom>
          <a:noFill/>
        </p:spPr>
        <p:txBody>
          <a:bodyPr wrap="none" rtlCol="0">
            <a:spAutoFit/>
          </a:bodyPr>
          <a:lstStyle/>
          <a:p>
            <a:r>
              <a:rPr lang="en-US" dirty="0" smtClean="0"/>
              <a:t>•</a:t>
            </a:r>
            <a:endParaRPr lang="en-US" dirty="0"/>
          </a:p>
        </p:txBody>
      </p:sp>
      <p:sp>
        <p:nvSpPr>
          <p:cNvPr id="19" name="TextBox 18"/>
          <p:cNvSpPr txBox="1"/>
          <p:nvPr/>
        </p:nvSpPr>
        <p:spPr>
          <a:xfrm>
            <a:off x="1676400" y="5257800"/>
            <a:ext cx="6612708" cy="523220"/>
          </a:xfrm>
          <a:prstGeom prst="rect">
            <a:avLst/>
          </a:prstGeom>
          <a:noFill/>
        </p:spPr>
        <p:txBody>
          <a:bodyPr wrap="none" rtlCol="0">
            <a:spAutoFit/>
          </a:bodyPr>
          <a:lstStyle/>
          <a:p>
            <a:r>
              <a:rPr lang="en-US" sz="2800" dirty="0" smtClean="0"/>
              <a:t>There are 12 ways to choose classes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in)">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amond(in)">
                                      <p:cBhvr>
                                        <p:cTn id="17" dur="20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amond(in)">
                                      <p:cBhvr>
                                        <p:cTn id="2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Miss </a:t>
            </a:r>
            <a:r>
              <a:rPr lang="en-US" dirty="0" err="1" smtClean="0"/>
              <a:t>Helbing</a:t>
            </a:r>
            <a:r>
              <a:rPr lang="en-US" dirty="0" smtClean="0"/>
              <a:t> is giving her algebra class a quiz with 5 questions.  Since Angela has not done her homework, she has to guess.  The quiz has two multiple-choice questions with choices A, B, C, and D and three true – false questions.</a:t>
            </a:r>
          </a:p>
          <a:p>
            <a:endParaRPr lang="en-US" dirty="0" smtClean="0"/>
          </a:p>
          <a:p>
            <a:r>
              <a:rPr lang="en-US" dirty="0" smtClean="0"/>
              <a:t>A.) how many possible ways are there for Angela to answer all 5 questions?</a:t>
            </a:r>
          </a:p>
          <a:p>
            <a:pPr>
              <a:buNone/>
            </a:pPr>
            <a:endParaRPr lang="en-US" dirty="0"/>
          </a:p>
        </p:txBody>
      </p:sp>
      <p:sp>
        <p:nvSpPr>
          <p:cNvPr id="3" name="Title 2"/>
          <p:cNvSpPr>
            <a:spLocks noGrp="1"/>
          </p:cNvSpPr>
          <p:nvPr>
            <p:ph type="title"/>
          </p:nvPr>
        </p:nvSpPr>
        <p:spPr/>
        <p:txBody>
          <a:bodyPr/>
          <a:lstStyle/>
          <a:p>
            <a:r>
              <a:rPr lang="en-US" dirty="0" smtClean="0"/>
              <a:t>Example 3, p. 121</a:t>
            </a:r>
            <a:endParaRPr lang="en-US" dirty="0"/>
          </a:p>
        </p:txBody>
      </p:sp>
      <p:cxnSp>
        <p:nvCxnSpPr>
          <p:cNvPr id="4" name="Straight Connector 3"/>
          <p:cNvCxnSpPr/>
          <p:nvPr/>
        </p:nvCxnSpPr>
        <p:spPr>
          <a:xfrm>
            <a:off x="990600" y="6019800"/>
            <a:ext cx="106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14600" y="6019800"/>
            <a:ext cx="106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91000" y="6019800"/>
            <a:ext cx="106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943600" y="6019800"/>
            <a:ext cx="106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620000" y="6019800"/>
            <a:ext cx="1066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71600" y="5410200"/>
            <a:ext cx="76200" cy="830997"/>
          </a:xfrm>
          <a:prstGeom prst="rect">
            <a:avLst/>
          </a:prstGeom>
          <a:noFill/>
        </p:spPr>
        <p:txBody>
          <a:bodyPr wrap="square" rtlCol="0">
            <a:spAutoFit/>
          </a:bodyPr>
          <a:lstStyle/>
          <a:p>
            <a:r>
              <a:rPr lang="en-US" sz="4800" dirty="0"/>
              <a:t>4</a:t>
            </a:r>
          </a:p>
        </p:txBody>
      </p:sp>
      <p:sp>
        <p:nvSpPr>
          <p:cNvPr id="11" name="TextBox 10"/>
          <p:cNvSpPr txBox="1"/>
          <p:nvPr/>
        </p:nvSpPr>
        <p:spPr>
          <a:xfrm>
            <a:off x="2895600" y="5410200"/>
            <a:ext cx="76200" cy="830997"/>
          </a:xfrm>
          <a:prstGeom prst="rect">
            <a:avLst/>
          </a:prstGeom>
          <a:noFill/>
        </p:spPr>
        <p:txBody>
          <a:bodyPr wrap="square" rtlCol="0">
            <a:spAutoFit/>
          </a:bodyPr>
          <a:lstStyle/>
          <a:p>
            <a:r>
              <a:rPr lang="en-US" sz="4800" dirty="0"/>
              <a:t>4</a:t>
            </a:r>
          </a:p>
        </p:txBody>
      </p:sp>
      <p:sp>
        <p:nvSpPr>
          <p:cNvPr id="12" name="TextBox 11"/>
          <p:cNvSpPr txBox="1"/>
          <p:nvPr/>
        </p:nvSpPr>
        <p:spPr>
          <a:xfrm>
            <a:off x="4495800" y="5410200"/>
            <a:ext cx="76200" cy="830997"/>
          </a:xfrm>
          <a:prstGeom prst="rect">
            <a:avLst/>
          </a:prstGeom>
          <a:noFill/>
        </p:spPr>
        <p:txBody>
          <a:bodyPr wrap="square" rtlCol="0">
            <a:spAutoFit/>
          </a:bodyPr>
          <a:lstStyle/>
          <a:p>
            <a:r>
              <a:rPr lang="en-US" sz="4800" dirty="0"/>
              <a:t>2</a:t>
            </a:r>
          </a:p>
        </p:txBody>
      </p:sp>
      <p:sp>
        <p:nvSpPr>
          <p:cNvPr id="13" name="TextBox 12"/>
          <p:cNvSpPr txBox="1"/>
          <p:nvPr/>
        </p:nvSpPr>
        <p:spPr>
          <a:xfrm>
            <a:off x="6400800" y="5410200"/>
            <a:ext cx="76200" cy="830997"/>
          </a:xfrm>
          <a:prstGeom prst="rect">
            <a:avLst/>
          </a:prstGeom>
          <a:noFill/>
        </p:spPr>
        <p:txBody>
          <a:bodyPr wrap="square" rtlCol="0">
            <a:spAutoFit/>
          </a:bodyPr>
          <a:lstStyle/>
          <a:p>
            <a:r>
              <a:rPr lang="en-US" sz="4800" dirty="0"/>
              <a:t>2</a:t>
            </a:r>
          </a:p>
        </p:txBody>
      </p:sp>
      <p:sp>
        <p:nvSpPr>
          <p:cNvPr id="14" name="TextBox 13"/>
          <p:cNvSpPr txBox="1"/>
          <p:nvPr/>
        </p:nvSpPr>
        <p:spPr>
          <a:xfrm>
            <a:off x="8077200" y="5410200"/>
            <a:ext cx="76200" cy="830997"/>
          </a:xfrm>
          <a:prstGeom prst="rect">
            <a:avLst/>
          </a:prstGeom>
          <a:noFill/>
        </p:spPr>
        <p:txBody>
          <a:bodyPr wrap="square" rtlCol="0">
            <a:spAutoFit/>
          </a:bodyPr>
          <a:lstStyle/>
          <a:p>
            <a:r>
              <a:rPr lang="en-US" sz="4800" dirty="0"/>
              <a:t>2</a:t>
            </a:r>
          </a:p>
        </p:txBody>
      </p:sp>
      <p:sp>
        <p:nvSpPr>
          <p:cNvPr id="15" name="TextBox 14"/>
          <p:cNvSpPr txBox="1"/>
          <p:nvPr/>
        </p:nvSpPr>
        <p:spPr>
          <a:xfrm>
            <a:off x="5410200" y="6027003"/>
            <a:ext cx="2743200" cy="830997"/>
          </a:xfrm>
          <a:prstGeom prst="rect">
            <a:avLst/>
          </a:prstGeom>
          <a:noFill/>
        </p:spPr>
        <p:txBody>
          <a:bodyPr wrap="square" rtlCol="0">
            <a:spAutoFit/>
          </a:bodyPr>
          <a:lstStyle/>
          <a:p>
            <a:r>
              <a:rPr lang="en-US" sz="4800" dirty="0" smtClean="0"/>
              <a:t>= 128</a:t>
            </a:r>
            <a:endParaRPr lang="en-US" sz="4800" dirty="0"/>
          </a:p>
        </p:txBody>
      </p:sp>
      <p:sp>
        <p:nvSpPr>
          <p:cNvPr id="17" name="TextBox 16"/>
          <p:cNvSpPr txBox="1"/>
          <p:nvPr/>
        </p:nvSpPr>
        <p:spPr>
          <a:xfrm>
            <a:off x="5486400" y="5562600"/>
            <a:ext cx="330540" cy="369332"/>
          </a:xfrm>
          <a:prstGeom prst="rect">
            <a:avLst/>
          </a:prstGeom>
          <a:noFill/>
        </p:spPr>
        <p:txBody>
          <a:bodyPr wrap="none" rtlCol="0">
            <a:spAutoFit/>
          </a:bodyPr>
          <a:lstStyle/>
          <a:p>
            <a:r>
              <a:rPr lang="en-US" dirty="0" smtClean="0"/>
              <a:t>•</a:t>
            </a:r>
            <a:endParaRPr lang="en-US" dirty="0"/>
          </a:p>
        </p:txBody>
      </p:sp>
      <p:sp>
        <p:nvSpPr>
          <p:cNvPr id="18" name="TextBox 17"/>
          <p:cNvSpPr txBox="1"/>
          <p:nvPr/>
        </p:nvSpPr>
        <p:spPr>
          <a:xfrm>
            <a:off x="3810000" y="5562600"/>
            <a:ext cx="330540" cy="369332"/>
          </a:xfrm>
          <a:prstGeom prst="rect">
            <a:avLst/>
          </a:prstGeom>
          <a:noFill/>
        </p:spPr>
        <p:txBody>
          <a:bodyPr wrap="none" rtlCol="0">
            <a:spAutoFit/>
          </a:bodyPr>
          <a:lstStyle/>
          <a:p>
            <a:r>
              <a:rPr lang="en-US" dirty="0" smtClean="0"/>
              <a:t>•</a:t>
            </a:r>
            <a:endParaRPr lang="en-US" dirty="0"/>
          </a:p>
        </p:txBody>
      </p:sp>
      <p:sp>
        <p:nvSpPr>
          <p:cNvPr id="19" name="TextBox 18"/>
          <p:cNvSpPr txBox="1"/>
          <p:nvPr/>
        </p:nvSpPr>
        <p:spPr>
          <a:xfrm>
            <a:off x="2133600" y="5562600"/>
            <a:ext cx="330540" cy="369332"/>
          </a:xfrm>
          <a:prstGeom prst="rect">
            <a:avLst/>
          </a:prstGeom>
          <a:noFill/>
        </p:spPr>
        <p:txBody>
          <a:bodyPr wrap="none" rtlCol="0">
            <a:spAutoFit/>
          </a:bodyPr>
          <a:lstStyle/>
          <a:p>
            <a:r>
              <a:rPr lang="en-US" dirty="0" smtClean="0"/>
              <a:t>•</a:t>
            </a:r>
            <a:endParaRPr lang="en-US" dirty="0"/>
          </a:p>
        </p:txBody>
      </p:sp>
      <p:sp>
        <p:nvSpPr>
          <p:cNvPr id="20" name="TextBox 19"/>
          <p:cNvSpPr txBox="1"/>
          <p:nvPr/>
        </p:nvSpPr>
        <p:spPr>
          <a:xfrm>
            <a:off x="7239000" y="5562600"/>
            <a:ext cx="457200" cy="369332"/>
          </a:xfrm>
          <a:prstGeom prst="rect">
            <a:avLst/>
          </a:prstGeom>
          <a:noFill/>
        </p:spPr>
        <p:txBody>
          <a:bodyPr wrap="square" rtlCol="0">
            <a:spAutoFit/>
          </a:bodyPr>
          <a:lstStyle/>
          <a:p>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770" decel="100000"/>
                                        <p:tgtEl>
                                          <p:spTgt spid="14"/>
                                        </p:tgtEl>
                                      </p:cBhvr>
                                    </p:animEffect>
                                    <p:animScale>
                                      <p:cBhvr>
                                        <p:cTn id="32" dur="770" decel="100000"/>
                                        <p:tgtEl>
                                          <p:spTgt spid="14"/>
                                        </p:tgtEl>
                                      </p:cBhvr>
                                      <p:from x="10000" y="10000"/>
                                      <p:to x="200000" y="450000"/>
                                    </p:animScale>
                                    <p:animScale>
                                      <p:cBhvr>
                                        <p:cTn id="33" dur="1230" accel="100000" fill="hold">
                                          <p:stCondLst>
                                            <p:cond delay="770"/>
                                          </p:stCondLst>
                                        </p:cTn>
                                        <p:tgtEl>
                                          <p:spTgt spid="14"/>
                                        </p:tgtEl>
                                      </p:cBhvr>
                                      <p:from x="200000" y="450000"/>
                                      <p:to x="100000" y="100000"/>
                                    </p:animScale>
                                    <p:set>
                                      <p:cBhvr>
                                        <p:cTn id="34" dur="770" fill="hold"/>
                                        <p:tgtEl>
                                          <p:spTgt spid="14"/>
                                        </p:tgtEl>
                                        <p:attrNameLst>
                                          <p:attrName>ppt_x</p:attrName>
                                        </p:attrNameLst>
                                      </p:cBhvr>
                                      <p:to>
                                        <p:strVal val="(0.5)"/>
                                      </p:to>
                                    </p:set>
                                    <p:anim from="(0.5)" to="(#ppt_x)" calcmode="lin" valueType="num">
                                      <p:cBhvr>
                                        <p:cTn id="35" dur="1230" accel="100000" fill="hold">
                                          <p:stCondLst>
                                            <p:cond delay="770"/>
                                          </p:stCondLst>
                                        </p:cTn>
                                        <p:tgtEl>
                                          <p:spTgt spid="14"/>
                                        </p:tgtEl>
                                        <p:attrNameLst>
                                          <p:attrName>ppt_x</p:attrName>
                                        </p:attrNameLst>
                                      </p:cBhvr>
                                    </p:anim>
                                    <p:set>
                                      <p:cBhvr>
                                        <p:cTn id="36" dur="770" fill="hold"/>
                                        <p:tgtEl>
                                          <p:spTgt spid="14"/>
                                        </p:tgtEl>
                                        <p:attrNameLst>
                                          <p:attrName>ppt_y</p:attrName>
                                        </p:attrNameLst>
                                      </p:cBhvr>
                                      <p:to>
                                        <p:strVal val="(#ppt_y+0.4)"/>
                                      </p:to>
                                    </p:set>
                                    <p:anim from="(#ppt_y+0.4)" to="(#ppt_y)" calcmode="lin" valueType="num">
                                      <p:cBhvr>
                                        <p:cTn id="37" dur="1230" accel="100000" fill="hold">
                                          <p:stCondLst>
                                            <p:cond delay="770"/>
                                          </p:stCondLst>
                                        </p:cTn>
                                        <p:tgtEl>
                                          <p:spTgt spid="14"/>
                                        </p:tgtEl>
                                        <p:attrNameLst>
                                          <p:attrName>ppt_y</p:attrName>
                                        </p:attrNameLst>
                                      </p:cBhvr>
                                    </p:anim>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circle(in)">
                                      <p:cBhvr>
                                        <p:cTn id="4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the probability that Angela will get all of the questions correct?</a:t>
            </a:r>
          </a:p>
          <a:p>
            <a:endParaRPr lang="en-US" dirty="0" smtClean="0"/>
          </a:p>
          <a:p>
            <a:pPr>
              <a:buNone/>
            </a:pPr>
            <a:endParaRPr lang="en-US" dirty="0"/>
          </a:p>
        </p:txBody>
      </p:sp>
      <p:sp>
        <p:nvSpPr>
          <p:cNvPr id="3" name="Title 2"/>
          <p:cNvSpPr>
            <a:spLocks noGrp="1"/>
          </p:cNvSpPr>
          <p:nvPr>
            <p:ph type="title"/>
          </p:nvPr>
        </p:nvSpPr>
        <p:spPr/>
        <p:txBody>
          <a:bodyPr/>
          <a:lstStyle/>
          <a:p>
            <a:endParaRPr lang="en-US"/>
          </a:p>
        </p:txBody>
      </p:sp>
      <p:sp>
        <p:nvSpPr>
          <p:cNvPr id="4" name="TextBox 3"/>
          <p:cNvSpPr txBox="1"/>
          <p:nvPr/>
        </p:nvSpPr>
        <p:spPr>
          <a:xfrm>
            <a:off x="2819400" y="2667000"/>
            <a:ext cx="622286" cy="923330"/>
          </a:xfrm>
          <a:prstGeom prst="rect">
            <a:avLst/>
          </a:prstGeom>
          <a:noFill/>
        </p:spPr>
        <p:txBody>
          <a:bodyPr wrap="none" rtlCol="0">
            <a:spAutoFit/>
          </a:bodyPr>
          <a:lstStyle/>
          <a:p>
            <a:r>
              <a:rPr lang="en-US" sz="5400" dirty="0"/>
              <a:t>1</a:t>
            </a:r>
          </a:p>
        </p:txBody>
      </p:sp>
      <p:cxnSp>
        <p:nvCxnSpPr>
          <p:cNvPr id="6" name="Straight Connector 5"/>
          <p:cNvCxnSpPr/>
          <p:nvPr/>
        </p:nvCxnSpPr>
        <p:spPr>
          <a:xfrm>
            <a:off x="2286000" y="3505200"/>
            <a:ext cx="1752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438400" y="3657600"/>
            <a:ext cx="1497526" cy="923330"/>
          </a:xfrm>
          <a:prstGeom prst="rect">
            <a:avLst/>
          </a:prstGeom>
          <a:noFill/>
        </p:spPr>
        <p:txBody>
          <a:bodyPr wrap="none" rtlCol="0">
            <a:spAutoFit/>
          </a:bodyPr>
          <a:lstStyle/>
          <a:p>
            <a:r>
              <a:rPr lang="en-US" sz="5400" dirty="0" smtClean="0"/>
              <a:t>128</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Mr. Roberts has written a chapter test.  It has three multiple choice questions each with m possible answers, two multiple-choice questions each with n possible answers, and 5 true-false questions.  How many ways are there to answer the questions?</a:t>
            </a:r>
            <a:endParaRPr lang="en-US" dirty="0"/>
          </a:p>
        </p:txBody>
      </p:sp>
      <p:sp>
        <p:nvSpPr>
          <p:cNvPr id="3" name="Title 2"/>
          <p:cNvSpPr>
            <a:spLocks noGrp="1"/>
          </p:cNvSpPr>
          <p:nvPr>
            <p:ph type="title"/>
          </p:nvPr>
        </p:nvSpPr>
        <p:spPr/>
        <p:txBody>
          <a:bodyPr/>
          <a:lstStyle/>
          <a:p>
            <a:r>
              <a:rPr lang="en-US" dirty="0" smtClean="0"/>
              <a:t>Example 4, p. 121</a:t>
            </a:r>
            <a:endParaRPr lang="en-US" dirty="0"/>
          </a:p>
        </p:txBody>
      </p:sp>
      <p:cxnSp>
        <p:nvCxnSpPr>
          <p:cNvPr id="4" name="Straight Connector 3"/>
          <p:cNvCxnSpPr/>
          <p:nvPr/>
        </p:nvCxnSpPr>
        <p:spPr>
          <a:xfrm>
            <a:off x="228600" y="5029200"/>
            <a:ext cx="533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724400"/>
            <a:ext cx="76200" cy="461665"/>
          </a:xfrm>
          <a:prstGeom prst="rect">
            <a:avLst/>
          </a:prstGeom>
          <a:noFill/>
        </p:spPr>
        <p:txBody>
          <a:bodyPr wrap="square" rtlCol="0">
            <a:spAutoFit/>
          </a:bodyPr>
          <a:lstStyle/>
          <a:p>
            <a:r>
              <a:rPr lang="en-US" sz="2400" dirty="0"/>
              <a:t>m</a:t>
            </a:r>
          </a:p>
        </p:txBody>
      </p:sp>
      <p:cxnSp>
        <p:nvCxnSpPr>
          <p:cNvPr id="16" name="Straight Connector 15"/>
          <p:cNvCxnSpPr/>
          <p:nvPr/>
        </p:nvCxnSpPr>
        <p:spPr>
          <a:xfrm>
            <a:off x="10668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8288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90800" y="5029200"/>
            <a:ext cx="53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3528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1148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0292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867400" y="5029200"/>
            <a:ext cx="53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781800" y="50292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20000" y="5029200"/>
            <a:ext cx="533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05000" y="4724400"/>
            <a:ext cx="76200" cy="461665"/>
          </a:xfrm>
          <a:prstGeom prst="rect">
            <a:avLst/>
          </a:prstGeom>
          <a:noFill/>
        </p:spPr>
        <p:txBody>
          <a:bodyPr wrap="square" rtlCol="0">
            <a:spAutoFit/>
          </a:bodyPr>
          <a:lstStyle/>
          <a:p>
            <a:r>
              <a:rPr lang="en-US" sz="2400" dirty="0"/>
              <a:t>m</a:t>
            </a:r>
          </a:p>
        </p:txBody>
      </p:sp>
      <p:sp>
        <p:nvSpPr>
          <p:cNvPr id="37" name="TextBox 36"/>
          <p:cNvSpPr txBox="1"/>
          <p:nvPr/>
        </p:nvSpPr>
        <p:spPr>
          <a:xfrm>
            <a:off x="1143000" y="4724400"/>
            <a:ext cx="76200" cy="461665"/>
          </a:xfrm>
          <a:prstGeom prst="rect">
            <a:avLst/>
          </a:prstGeom>
          <a:noFill/>
        </p:spPr>
        <p:txBody>
          <a:bodyPr wrap="square" rtlCol="0">
            <a:spAutoFit/>
          </a:bodyPr>
          <a:lstStyle/>
          <a:p>
            <a:r>
              <a:rPr lang="en-US" sz="2400" dirty="0"/>
              <a:t>m</a:t>
            </a:r>
          </a:p>
        </p:txBody>
      </p:sp>
      <p:sp>
        <p:nvSpPr>
          <p:cNvPr id="38" name="TextBox 37"/>
          <p:cNvSpPr txBox="1"/>
          <p:nvPr/>
        </p:nvSpPr>
        <p:spPr>
          <a:xfrm>
            <a:off x="2743200" y="4724400"/>
            <a:ext cx="76200" cy="461665"/>
          </a:xfrm>
          <a:prstGeom prst="rect">
            <a:avLst/>
          </a:prstGeom>
          <a:noFill/>
        </p:spPr>
        <p:txBody>
          <a:bodyPr wrap="square" rtlCol="0">
            <a:spAutoFit/>
          </a:bodyPr>
          <a:lstStyle/>
          <a:p>
            <a:r>
              <a:rPr lang="en-US" sz="2400" dirty="0" smtClean="0"/>
              <a:t>n</a:t>
            </a:r>
            <a:endParaRPr lang="en-US" sz="2400" dirty="0"/>
          </a:p>
        </p:txBody>
      </p:sp>
      <p:sp>
        <p:nvSpPr>
          <p:cNvPr id="39" name="TextBox 38"/>
          <p:cNvSpPr txBox="1"/>
          <p:nvPr/>
        </p:nvSpPr>
        <p:spPr>
          <a:xfrm>
            <a:off x="3429000" y="4724400"/>
            <a:ext cx="76200" cy="461665"/>
          </a:xfrm>
          <a:prstGeom prst="rect">
            <a:avLst/>
          </a:prstGeom>
          <a:noFill/>
        </p:spPr>
        <p:txBody>
          <a:bodyPr wrap="square" rtlCol="0">
            <a:spAutoFit/>
          </a:bodyPr>
          <a:lstStyle/>
          <a:p>
            <a:r>
              <a:rPr lang="en-US" sz="2400" dirty="0" smtClean="0"/>
              <a:t>n</a:t>
            </a:r>
            <a:endParaRPr lang="en-US" sz="2400" dirty="0"/>
          </a:p>
        </p:txBody>
      </p:sp>
      <p:sp>
        <p:nvSpPr>
          <p:cNvPr id="40" name="TextBox 39"/>
          <p:cNvSpPr txBox="1"/>
          <p:nvPr/>
        </p:nvSpPr>
        <p:spPr>
          <a:xfrm>
            <a:off x="4267200" y="4724400"/>
            <a:ext cx="76200" cy="461665"/>
          </a:xfrm>
          <a:prstGeom prst="rect">
            <a:avLst/>
          </a:prstGeom>
          <a:noFill/>
        </p:spPr>
        <p:txBody>
          <a:bodyPr wrap="square" rtlCol="0">
            <a:spAutoFit/>
          </a:bodyPr>
          <a:lstStyle/>
          <a:p>
            <a:r>
              <a:rPr lang="en-US" sz="2400" dirty="0" smtClean="0"/>
              <a:t>2</a:t>
            </a:r>
            <a:endParaRPr lang="en-US" sz="2400" dirty="0"/>
          </a:p>
        </p:txBody>
      </p:sp>
      <p:sp>
        <p:nvSpPr>
          <p:cNvPr id="41" name="TextBox 40"/>
          <p:cNvSpPr txBox="1"/>
          <p:nvPr/>
        </p:nvSpPr>
        <p:spPr>
          <a:xfrm>
            <a:off x="5105400" y="4724400"/>
            <a:ext cx="76200" cy="461665"/>
          </a:xfrm>
          <a:prstGeom prst="rect">
            <a:avLst/>
          </a:prstGeom>
          <a:noFill/>
        </p:spPr>
        <p:txBody>
          <a:bodyPr wrap="square" rtlCol="0">
            <a:spAutoFit/>
          </a:bodyPr>
          <a:lstStyle/>
          <a:p>
            <a:r>
              <a:rPr lang="en-US" sz="2400" dirty="0" smtClean="0"/>
              <a:t>2</a:t>
            </a:r>
            <a:endParaRPr lang="en-US" sz="2400" dirty="0"/>
          </a:p>
        </p:txBody>
      </p:sp>
      <p:sp>
        <p:nvSpPr>
          <p:cNvPr id="42" name="TextBox 41"/>
          <p:cNvSpPr txBox="1"/>
          <p:nvPr/>
        </p:nvSpPr>
        <p:spPr>
          <a:xfrm>
            <a:off x="6096000" y="4724400"/>
            <a:ext cx="76200" cy="461665"/>
          </a:xfrm>
          <a:prstGeom prst="rect">
            <a:avLst/>
          </a:prstGeom>
          <a:noFill/>
        </p:spPr>
        <p:txBody>
          <a:bodyPr wrap="square" rtlCol="0">
            <a:spAutoFit/>
          </a:bodyPr>
          <a:lstStyle/>
          <a:p>
            <a:r>
              <a:rPr lang="en-US" sz="2400" dirty="0" smtClean="0"/>
              <a:t>2</a:t>
            </a:r>
            <a:endParaRPr lang="en-US" sz="2400" dirty="0"/>
          </a:p>
        </p:txBody>
      </p:sp>
      <p:sp>
        <p:nvSpPr>
          <p:cNvPr id="43" name="TextBox 42"/>
          <p:cNvSpPr txBox="1"/>
          <p:nvPr/>
        </p:nvSpPr>
        <p:spPr>
          <a:xfrm>
            <a:off x="6934200" y="4724400"/>
            <a:ext cx="76200" cy="461665"/>
          </a:xfrm>
          <a:prstGeom prst="rect">
            <a:avLst/>
          </a:prstGeom>
          <a:noFill/>
        </p:spPr>
        <p:txBody>
          <a:bodyPr wrap="square" rtlCol="0">
            <a:spAutoFit/>
          </a:bodyPr>
          <a:lstStyle/>
          <a:p>
            <a:r>
              <a:rPr lang="en-US" sz="2400" dirty="0" smtClean="0"/>
              <a:t>2</a:t>
            </a:r>
            <a:endParaRPr lang="en-US" sz="2400" dirty="0"/>
          </a:p>
        </p:txBody>
      </p:sp>
      <p:sp>
        <p:nvSpPr>
          <p:cNvPr id="44" name="TextBox 43"/>
          <p:cNvSpPr txBox="1"/>
          <p:nvPr/>
        </p:nvSpPr>
        <p:spPr>
          <a:xfrm>
            <a:off x="7772400" y="4724400"/>
            <a:ext cx="76200" cy="461665"/>
          </a:xfrm>
          <a:prstGeom prst="rect">
            <a:avLst/>
          </a:prstGeom>
          <a:noFill/>
        </p:spPr>
        <p:txBody>
          <a:bodyPr wrap="square" rtlCol="0">
            <a:spAutoFit/>
          </a:bodyPr>
          <a:lstStyle/>
          <a:p>
            <a:r>
              <a:rPr lang="en-US" sz="2400" dirty="0" smtClean="0"/>
              <a:t>2</a:t>
            </a:r>
            <a:endParaRPr lang="en-US" sz="2400" dirty="0"/>
          </a:p>
        </p:txBody>
      </p:sp>
      <p:sp>
        <p:nvSpPr>
          <p:cNvPr id="45" name="TextBox 44"/>
          <p:cNvSpPr txBox="1"/>
          <p:nvPr/>
        </p:nvSpPr>
        <p:spPr>
          <a:xfrm>
            <a:off x="3810000" y="5638800"/>
            <a:ext cx="2719014" cy="923330"/>
          </a:xfrm>
          <a:prstGeom prst="rect">
            <a:avLst/>
          </a:prstGeom>
          <a:noFill/>
        </p:spPr>
        <p:txBody>
          <a:bodyPr wrap="none" rtlCol="0">
            <a:spAutoFit/>
          </a:bodyPr>
          <a:lstStyle/>
          <a:p>
            <a:r>
              <a:rPr lang="en-US" sz="5400" dirty="0" smtClean="0"/>
              <a:t>32m</a:t>
            </a:r>
            <a:r>
              <a:rPr lang="en-US" sz="5400" baseline="30000" dirty="0" smtClean="0"/>
              <a:t>3</a:t>
            </a:r>
            <a:r>
              <a:rPr lang="en-US" sz="5400" dirty="0" smtClean="0"/>
              <a:t>n</a:t>
            </a:r>
            <a:r>
              <a:rPr lang="en-US" sz="5400" baseline="30000" dirty="0" smtClean="0"/>
              <a:t>2</a:t>
            </a:r>
            <a:endParaRPr lang="en-US" sz="5400" dirty="0"/>
          </a:p>
        </p:txBody>
      </p:sp>
      <p:sp>
        <p:nvSpPr>
          <p:cNvPr id="46" name="TextBox 45"/>
          <p:cNvSpPr txBox="1"/>
          <p:nvPr/>
        </p:nvSpPr>
        <p:spPr>
          <a:xfrm>
            <a:off x="762000" y="4648200"/>
            <a:ext cx="330540" cy="369332"/>
          </a:xfrm>
          <a:prstGeom prst="rect">
            <a:avLst/>
          </a:prstGeom>
          <a:noFill/>
        </p:spPr>
        <p:txBody>
          <a:bodyPr wrap="none" rtlCol="0">
            <a:spAutoFit/>
          </a:bodyPr>
          <a:lstStyle/>
          <a:p>
            <a:r>
              <a:rPr lang="en-US" dirty="0" smtClean="0"/>
              <a:t>•</a:t>
            </a:r>
            <a:endParaRPr lang="en-US" dirty="0"/>
          </a:p>
        </p:txBody>
      </p:sp>
      <p:sp>
        <p:nvSpPr>
          <p:cNvPr id="47" name="TextBox 46"/>
          <p:cNvSpPr txBox="1"/>
          <p:nvPr/>
        </p:nvSpPr>
        <p:spPr>
          <a:xfrm>
            <a:off x="3048000" y="4724400"/>
            <a:ext cx="330540" cy="369332"/>
          </a:xfrm>
          <a:prstGeom prst="rect">
            <a:avLst/>
          </a:prstGeom>
          <a:noFill/>
        </p:spPr>
        <p:txBody>
          <a:bodyPr wrap="none" rtlCol="0">
            <a:spAutoFit/>
          </a:bodyPr>
          <a:lstStyle/>
          <a:p>
            <a:r>
              <a:rPr lang="en-US" dirty="0" smtClean="0"/>
              <a:t>•</a:t>
            </a:r>
            <a:endParaRPr lang="en-US" dirty="0"/>
          </a:p>
        </p:txBody>
      </p:sp>
      <p:sp>
        <p:nvSpPr>
          <p:cNvPr id="48" name="TextBox 47"/>
          <p:cNvSpPr txBox="1"/>
          <p:nvPr/>
        </p:nvSpPr>
        <p:spPr>
          <a:xfrm>
            <a:off x="2286000" y="4724400"/>
            <a:ext cx="330540" cy="369332"/>
          </a:xfrm>
          <a:prstGeom prst="rect">
            <a:avLst/>
          </a:prstGeom>
          <a:noFill/>
        </p:spPr>
        <p:txBody>
          <a:bodyPr wrap="none" rtlCol="0">
            <a:spAutoFit/>
          </a:bodyPr>
          <a:lstStyle/>
          <a:p>
            <a:r>
              <a:rPr lang="en-US" dirty="0" smtClean="0"/>
              <a:t>•</a:t>
            </a:r>
            <a:endParaRPr lang="en-US" dirty="0"/>
          </a:p>
        </p:txBody>
      </p:sp>
      <p:sp>
        <p:nvSpPr>
          <p:cNvPr id="49" name="TextBox 48"/>
          <p:cNvSpPr txBox="1"/>
          <p:nvPr/>
        </p:nvSpPr>
        <p:spPr>
          <a:xfrm>
            <a:off x="3810000" y="4724400"/>
            <a:ext cx="330540" cy="369332"/>
          </a:xfrm>
          <a:prstGeom prst="rect">
            <a:avLst/>
          </a:prstGeom>
          <a:noFill/>
        </p:spPr>
        <p:txBody>
          <a:bodyPr wrap="none" rtlCol="0">
            <a:spAutoFit/>
          </a:bodyPr>
          <a:lstStyle/>
          <a:p>
            <a:r>
              <a:rPr lang="en-US" dirty="0" smtClean="0"/>
              <a:t>•</a:t>
            </a:r>
            <a:endParaRPr lang="en-US" dirty="0"/>
          </a:p>
        </p:txBody>
      </p:sp>
      <p:sp>
        <p:nvSpPr>
          <p:cNvPr id="50" name="TextBox 49"/>
          <p:cNvSpPr txBox="1"/>
          <p:nvPr/>
        </p:nvSpPr>
        <p:spPr>
          <a:xfrm>
            <a:off x="1524000" y="4648200"/>
            <a:ext cx="330540" cy="369332"/>
          </a:xfrm>
          <a:prstGeom prst="rect">
            <a:avLst/>
          </a:prstGeom>
          <a:noFill/>
        </p:spPr>
        <p:txBody>
          <a:bodyPr wrap="square" rtlCol="0">
            <a:spAutoFit/>
          </a:bodyPr>
          <a:lstStyle/>
          <a:p>
            <a:r>
              <a:rPr lang="en-US" dirty="0" smtClean="0"/>
              <a:t>•</a:t>
            </a:r>
            <a:endParaRPr lang="en-US" dirty="0"/>
          </a:p>
        </p:txBody>
      </p:sp>
      <p:sp>
        <p:nvSpPr>
          <p:cNvPr id="51" name="TextBox 50"/>
          <p:cNvSpPr txBox="1"/>
          <p:nvPr/>
        </p:nvSpPr>
        <p:spPr>
          <a:xfrm>
            <a:off x="7315200" y="4724400"/>
            <a:ext cx="330540" cy="369332"/>
          </a:xfrm>
          <a:prstGeom prst="rect">
            <a:avLst/>
          </a:prstGeom>
          <a:noFill/>
        </p:spPr>
        <p:txBody>
          <a:bodyPr wrap="none" rtlCol="0">
            <a:spAutoFit/>
          </a:bodyPr>
          <a:lstStyle/>
          <a:p>
            <a:r>
              <a:rPr lang="en-US" dirty="0" smtClean="0"/>
              <a:t>•</a:t>
            </a:r>
            <a:endParaRPr lang="en-US" dirty="0"/>
          </a:p>
        </p:txBody>
      </p:sp>
      <p:sp>
        <p:nvSpPr>
          <p:cNvPr id="52" name="TextBox 51"/>
          <p:cNvSpPr txBox="1"/>
          <p:nvPr/>
        </p:nvSpPr>
        <p:spPr>
          <a:xfrm>
            <a:off x="6477000" y="4724400"/>
            <a:ext cx="304800" cy="369332"/>
          </a:xfrm>
          <a:prstGeom prst="rect">
            <a:avLst/>
          </a:prstGeom>
          <a:noFill/>
        </p:spPr>
        <p:txBody>
          <a:bodyPr wrap="square" rtlCol="0">
            <a:spAutoFit/>
          </a:bodyPr>
          <a:lstStyle/>
          <a:p>
            <a:r>
              <a:rPr lang="en-US" dirty="0" smtClean="0"/>
              <a:t>•</a:t>
            </a:r>
            <a:endParaRPr lang="en-US" dirty="0"/>
          </a:p>
        </p:txBody>
      </p:sp>
      <p:sp>
        <p:nvSpPr>
          <p:cNvPr id="53" name="TextBox 52"/>
          <p:cNvSpPr txBox="1"/>
          <p:nvPr/>
        </p:nvSpPr>
        <p:spPr>
          <a:xfrm>
            <a:off x="5486400" y="4724400"/>
            <a:ext cx="330540" cy="369332"/>
          </a:xfrm>
          <a:prstGeom prst="rect">
            <a:avLst/>
          </a:prstGeom>
          <a:noFill/>
        </p:spPr>
        <p:txBody>
          <a:bodyPr wrap="none" rtlCol="0">
            <a:spAutoFit/>
          </a:bodyPr>
          <a:lstStyle/>
          <a:p>
            <a:r>
              <a:rPr lang="en-US" dirty="0" smtClean="0"/>
              <a:t>•</a:t>
            </a:r>
            <a:endParaRPr lang="en-US" dirty="0"/>
          </a:p>
        </p:txBody>
      </p:sp>
      <p:sp>
        <p:nvSpPr>
          <p:cNvPr id="54" name="TextBox 53"/>
          <p:cNvSpPr txBox="1"/>
          <p:nvPr/>
        </p:nvSpPr>
        <p:spPr>
          <a:xfrm>
            <a:off x="4648200" y="4724400"/>
            <a:ext cx="381000" cy="369332"/>
          </a:xfrm>
          <a:prstGeom prst="rect">
            <a:avLst/>
          </a:prstGeom>
          <a:noFill/>
        </p:spPr>
        <p:txBody>
          <a:bodyPr wrap="square" rtlCol="0">
            <a:spAutoFit/>
          </a:bodyPr>
          <a:lstStyle/>
          <a:p>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blinds(horizontal)">
                                      <p:cBhvr>
                                        <p:cTn id="10" dur="500"/>
                                        <p:tgtEl>
                                          <p:spTgt spid="3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linds(horizontal)">
                                      <p:cBhvr>
                                        <p:cTn id="13" dur="500"/>
                                        <p:tgtEl>
                                          <p:spTgt spid="3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blinds(horizontal)">
                                      <p:cBhvr>
                                        <p:cTn id="16" dur="500"/>
                                        <p:tgtEl>
                                          <p:spTgt spid="3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blinds(horizontal)">
                                      <p:cBhvr>
                                        <p:cTn id="19" dur="500"/>
                                        <p:tgtEl>
                                          <p:spTgt spid="3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blinds(horizontal)">
                                      <p:cBhvr>
                                        <p:cTn id="22" dur="500"/>
                                        <p:tgtEl>
                                          <p:spTgt spid="4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blinds(horizontal)">
                                      <p:cBhvr>
                                        <p:cTn id="25" dur="500"/>
                                        <p:tgtEl>
                                          <p:spTgt spid="4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blinds(horizontal)">
                                      <p:cBhvr>
                                        <p:cTn id="28" dur="500"/>
                                        <p:tgtEl>
                                          <p:spTgt spid="4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blinds(horizontal)">
                                      <p:cBhvr>
                                        <p:cTn id="31" dur="500"/>
                                        <p:tgtEl>
                                          <p:spTgt spid="4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blinds(horizontal)">
                                      <p:cBhvr>
                                        <p:cTn id="34" dur="500"/>
                                        <p:tgtEl>
                                          <p:spTgt spid="44"/>
                                        </p:tgtEl>
                                      </p:cBhvr>
                                    </p:animEffect>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1000" fill="hold"/>
                                        <p:tgtEl>
                                          <p:spTgt spid="45"/>
                                        </p:tgtEl>
                                        <p:attrNameLst>
                                          <p:attrName>ppt_w</p:attrName>
                                        </p:attrNameLst>
                                      </p:cBhvr>
                                      <p:tavLst>
                                        <p:tav tm="0">
                                          <p:val>
                                            <p:fltVal val="0"/>
                                          </p:val>
                                        </p:tav>
                                        <p:tav tm="100000">
                                          <p:val>
                                            <p:strVal val="#ppt_w"/>
                                          </p:val>
                                        </p:tav>
                                      </p:tavLst>
                                    </p:anim>
                                    <p:anim calcmode="lin" valueType="num">
                                      <p:cBhvr>
                                        <p:cTn id="40" dur="1000" fill="hold"/>
                                        <p:tgtEl>
                                          <p:spTgt spid="45"/>
                                        </p:tgtEl>
                                        <p:attrNameLst>
                                          <p:attrName>ppt_h</p:attrName>
                                        </p:attrNameLst>
                                      </p:cBhvr>
                                      <p:tavLst>
                                        <p:tav tm="0">
                                          <p:val>
                                            <p:fltVal val="0"/>
                                          </p:val>
                                        </p:tav>
                                        <p:tav tm="100000">
                                          <p:val>
                                            <p:strVal val="#ppt_h"/>
                                          </p:val>
                                        </p:tav>
                                      </p:tavLst>
                                    </p:anim>
                                    <p:anim calcmode="lin" valueType="num">
                                      <p:cBhvr>
                                        <p:cTn id="41"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6" grpId="0"/>
      <p:bldP spid="37" grpId="0"/>
      <p:bldP spid="38" grpId="0"/>
      <p:bldP spid="39" grpId="0"/>
      <p:bldP spid="40" grpId="0"/>
      <p:bldP spid="41" grpId="0"/>
      <p:bldP spid="42" grpId="0"/>
      <p:bldP spid="43" grpId="0"/>
      <p:bldP spid="44"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Page 122 – 123</a:t>
            </a:r>
          </a:p>
          <a:p>
            <a:pPr lvl="1">
              <a:buNone/>
            </a:pPr>
            <a:r>
              <a:rPr lang="en-US" dirty="0" smtClean="0"/>
              <a:t>       10 </a:t>
            </a:r>
            <a:r>
              <a:rPr lang="en-US" dirty="0" smtClean="0"/>
              <a:t>– 17 don’t do #15</a:t>
            </a:r>
            <a:endParaRPr lang="en-US" dirty="0"/>
          </a:p>
        </p:txBody>
      </p:sp>
      <p:sp>
        <p:nvSpPr>
          <p:cNvPr id="3" name="Title 2"/>
          <p:cNvSpPr>
            <a:spLocks noGrp="1"/>
          </p:cNvSpPr>
          <p:nvPr>
            <p:ph type="title"/>
          </p:nvPr>
        </p:nvSpPr>
        <p:spPr/>
        <p:txBody>
          <a:bodyPr/>
          <a:lstStyle/>
          <a:p>
            <a:r>
              <a:rPr lang="en-US" dirty="0" smtClean="0"/>
              <a:t>Homework:</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multiplication Counting Principle</a:t>
            </a:r>
            <a:endParaRPr lang="en-US" dirty="0"/>
          </a:p>
        </p:txBody>
      </p:sp>
      <p:sp>
        <p:nvSpPr>
          <p:cNvPr id="3" name="Subtitle 2"/>
          <p:cNvSpPr>
            <a:spLocks noGrp="1"/>
          </p:cNvSpPr>
          <p:nvPr>
            <p:ph type="subTitle" idx="1"/>
          </p:nvPr>
        </p:nvSpPr>
        <p:spPr/>
        <p:txBody>
          <a:bodyPr/>
          <a:lstStyle/>
          <a:p>
            <a:r>
              <a:rPr lang="en-US" dirty="0" smtClean="0"/>
              <a:t>Lesson 2.9</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one choice can be made in m ways and a second choice can be made in n ways, then there are </a:t>
            </a:r>
            <a:r>
              <a:rPr lang="en-US" dirty="0" err="1" smtClean="0"/>
              <a:t>mn</a:t>
            </a:r>
            <a:r>
              <a:rPr lang="en-US" dirty="0" smtClean="0"/>
              <a:t> ways of making the first choice followed by the second choice.</a:t>
            </a:r>
            <a:endParaRPr lang="en-US" dirty="0"/>
          </a:p>
        </p:txBody>
      </p:sp>
      <p:sp>
        <p:nvSpPr>
          <p:cNvPr id="3" name="Title 2"/>
          <p:cNvSpPr>
            <a:spLocks noGrp="1"/>
          </p:cNvSpPr>
          <p:nvPr>
            <p:ph type="title"/>
          </p:nvPr>
        </p:nvSpPr>
        <p:spPr/>
        <p:txBody>
          <a:bodyPr>
            <a:normAutofit fontScale="90000"/>
          </a:bodyPr>
          <a:lstStyle/>
          <a:p>
            <a:r>
              <a:rPr lang="en-US" dirty="0" smtClean="0"/>
              <a:t>Multiplication Counting Principle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Suppose a stadium has 9 gates.  Gates A, B, C, and D are on the north side, and gates E, F, G, H, and I are on the south side.  In how many ways can you enter the stadium through a north gate and leave through a south gate?</a:t>
            </a:r>
            <a:endParaRPr lang="en-US" dirty="0"/>
          </a:p>
        </p:txBody>
      </p:sp>
      <p:sp>
        <p:nvSpPr>
          <p:cNvPr id="3" name="Title 2"/>
          <p:cNvSpPr>
            <a:spLocks noGrp="1"/>
          </p:cNvSpPr>
          <p:nvPr>
            <p:ph type="title"/>
          </p:nvPr>
        </p:nvSpPr>
        <p:spPr/>
        <p:txBody>
          <a:bodyPr/>
          <a:lstStyle/>
          <a:p>
            <a:r>
              <a:rPr lang="en-US" dirty="0" smtClean="0"/>
              <a:t>Example 1 , p. 119</a:t>
            </a:r>
            <a:endParaRPr lang="en-US" dirty="0"/>
          </a:p>
        </p:txBody>
      </p:sp>
      <p:graphicFrame>
        <p:nvGraphicFramePr>
          <p:cNvPr id="4" name="Table 3"/>
          <p:cNvGraphicFramePr>
            <a:graphicFrameLocks noGrp="1"/>
          </p:cNvGraphicFramePr>
          <p:nvPr/>
        </p:nvGraphicFramePr>
        <p:xfrm>
          <a:off x="1676400" y="4267200"/>
          <a:ext cx="6096000" cy="1854200"/>
        </p:xfrm>
        <a:graphic>
          <a:graphicData uri="http://schemas.openxmlformats.org/drawingml/2006/table">
            <a:tbl>
              <a:tblPr firstRow="1" firstCol="1" bandRow="1">
                <a:tableStyleId>{5C22544A-7EE6-4342-B048-85BDC9FD1C3A}</a:tableStyleId>
              </a:tblPr>
              <a:tblGrid>
                <a:gridCol w="1016000"/>
                <a:gridCol w="1016000"/>
                <a:gridCol w="1016000"/>
                <a:gridCol w="1016000"/>
                <a:gridCol w="1016000"/>
                <a:gridCol w="1016000"/>
              </a:tblGrid>
              <a:tr h="370840">
                <a:tc>
                  <a:txBody>
                    <a:bodyPr/>
                    <a:lstStyle/>
                    <a:p>
                      <a:endParaRPr lang="en-US" dirty="0"/>
                    </a:p>
                  </a:txBody>
                  <a:tcPr/>
                </a:tc>
                <a:tc>
                  <a:txBody>
                    <a:bodyPr/>
                    <a:lstStyle/>
                    <a:p>
                      <a:r>
                        <a:rPr lang="en-US" dirty="0" smtClean="0"/>
                        <a:t>E</a:t>
                      </a:r>
                      <a:endParaRPr lang="en-US" dirty="0"/>
                    </a:p>
                  </a:txBody>
                  <a:tcPr/>
                </a:tc>
                <a:tc>
                  <a:txBody>
                    <a:bodyPr/>
                    <a:lstStyle/>
                    <a:p>
                      <a:r>
                        <a:rPr lang="en-US" dirty="0" smtClean="0"/>
                        <a:t>F</a:t>
                      </a:r>
                      <a:endParaRPr lang="en-US" dirty="0"/>
                    </a:p>
                  </a:txBody>
                  <a:tcPr/>
                </a:tc>
                <a:tc>
                  <a:txBody>
                    <a:bodyPr/>
                    <a:lstStyle/>
                    <a:p>
                      <a:r>
                        <a:rPr lang="en-US" dirty="0" smtClean="0"/>
                        <a:t>G</a:t>
                      </a:r>
                      <a:endParaRPr lang="en-US" dirty="0"/>
                    </a:p>
                  </a:txBody>
                  <a:tcPr/>
                </a:tc>
                <a:tc>
                  <a:txBody>
                    <a:bodyPr/>
                    <a:lstStyle/>
                    <a:p>
                      <a:r>
                        <a:rPr lang="en-US" dirty="0" smtClean="0"/>
                        <a:t>H</a:t>
                      </a:r>
                      <a:endParaRPr lang="en-US" dirty="0"/>
                    </a:p>
                  </a:txBody>
                  <a:tcPr/>
                </a:tc>
                <a:tc>
                  <a:txBody>
                    <a:bodyPr/>
                    <a:lstStyle/>
                    <a:p>
                      <a:r>
                        <a:rPr lang="en-US" dirty="0" smtClean="0"/>
                        <a:t>I</a:t>
                      </a:r>
                      <a:endParaRPr lang="en-US" dirty="0"/>
                    </a:p>
                  </a:txBody>
                  <a:tcPr/>
                </a:tc>
              </a:tr>
              <a:tr h="370840">
                <a:tc>
                  <a:txBody>
                    <a:bodyPr/>
                    <a:lstStyle/>
                    <a:p>
                      <a:r>
                        <a:rPr lang="en-US" dirty="0" smtClean="0"/>
                        <a:t>A</a:t>
                      </a:r>
                      <a:endParaRPr lang="en-US" dirty="0"/>
                    </a:p>
                  </a:txBody>
                  <a:tcPr/>
                </a:tc>
                <a:tc>
                  <a:txBody>
                    <a:bodyPr/>
                    <a:lstStyle/>
                    <a:p>
                      <a:r>
                        <a:rPr lang="en-US" dirty="0" smtClean="0"/>
                        <a:t>A</a:t>
                      </a:r>
                      <a:r>
                        <a:rPr lang="en-US" baseline="0" dirty="0" smtClean="0"/>
                        <a:t> </a:t>
                      </a:r>
                      <a:r>
                        <a:rPr lang="en-US" baseline="0" dirty="0" smtClean="0">
                          <a:sym typeface="Wingdings" pitchFamily="2" charset="2"/>
                        </a:rPr>
                        <a:t> E</a:t>
                      </a:r>
                      <a:endParaRPr lang="en-US" dirty="0"/>
                    </a:p>
                  </a:txBody>
                  <a:tcPr/>
                </a:tc>
                <a:tc>
                  <a:txBody>
                    <a:bodyPr/>
                    <a:lstStyle/>
                    <a:p>
                      <a:r>
                        <a:rPr lang="en-US" dirty="0" smtClean="0"/>
                        <a:t>A </a:t>
                      </a:r>
                      <a:r>
                        <a:rPr lang="en-US" dirty="0" smtClean="0">
                          <a:sym typeface="Wingdings" pitchFamily="2" charset="2"/>
                        </a:rPr>
                        <a:t> F</a:t>
                      </a:r>
                      <a:endParaRPr lang="en-US" dirty="0"/>
                    </a:p>
                  </a:txBody>
                  <a:tcPr/>
                </a:tc>
                <a:tc>
                  <a:txBody>
                    <a:bodyPr/>
                    <a:lstStyle/>
                    <a:p>
                      <a:r>
                        <a:rPr lang="en-US" dirty="0" smtClean="0"/>
                        <a:t>A</a:t>
                      </a:r>
                      <a:r>
                        <a:rPr lang="en-US" baseline="0" dirty="0" smtClean="0"/>
                        <a:t> </a:t>
                      </a:r>
                      <a:r>
                        <a:rPr lang="en-US" baseline="0" dirty="0" smtClean="0">
                          <a:sym typeface="Wingdings" pitchFamily="2" charset="2"/>
                        </a:rPr>
                        <a:t> G</a:t>
                      </a:r>
                      <a:endParaRPr lang="en-US" dirty="0"/>
                    </a:p>
                  </a:txBody>
                  <a:tcPr/>
                </a:tc>
                <a:tc>
                  <a:txBody>
                    <a:bodyPr/>
                    <a:lstStyle/>
                    <a:p>
                      <a:r>
                        <a:rPr lang="en-US" dirty="0" smtClean="0"/>
                        <a:t>A </a:t>
                      </a:r>
                      <a:r>
                        <a:rPr lang="en-US" dirty="0" smtClean="0">
                          <a:sym typeface="Wingdings" pitchFamily="2" charset="2"/>
                        </a:rPr>
                        <a:t>H</a:t>
                      </a:r>
                      <a:endParaRPr lang="en-US" dirty="0"/>
                    </a:p>
                  </a:txBody>
                  <a:tcPr/>
                </a:tc>
                <a:tc>
                  <a:txBody>
                    <a:bodyPr/>
                    <a:lstStyle/>
                    <a:p>
                      <a:r>
                        <a:rPr lang="en-US" dirty="0" smtClean="0"/>
                        <a:t>A </a:t>
                      </a:r>
                      <a:r>
                        <a:rPr lang="en-US" dirty="0" smtClean="0">
                          <a:sym typeface="Wingdings" pitchFamily="2" charset="2"/>
                        </a:rPr>
                        <a:t> I</a:t>
                      </a:r>
                      <a:endParaRPr lang="en-US" dirty="0"/>
                    </a:p>
                  </a:txBody>
                  <a:tcPr/>
                </a:tc>
              </a:tr>
              <a:tr h="370840">
                <a:tc>
                  <a:txBody>
                    <a:bodyPr/>
                    <a:lstStyle/>
                    <a:p>
                      <a:r>
                        <a:rPr lang="en-US" dirty="0" smtClean="0"/>
                        <a:t>B</a:t>
                      </a:r>
                      <a:endParaRPr lang="en-US" dirty="0"/>
                    </a:p>
                  </a:txBody>
                  <a:tcPr/>
                </a:tc>
                <a:tc>
                  <a:txBody>
                    <a:bodyPr/>
                    <a:lstStyle/>
                    <a:p>
                      <a:r>
                        <a:rPr lang="en-US" dirty="0" smtClean="0"/>
                        <a:t>B </a:t>
                      </a:r>
                      <a:r>
                        <a:rPr lang="en-US" dirty="0" smtClean="0">
                          <a:sym typeface="Wingdings" pitchFamily="2" charset="2"/>
                        </a:rPr>
                        <a:t> E</a:t>
                      </a:r>
                      <a:endParaRPr lang="en-US" dirty="0"/>
                    </a:p>
                  </a:txBody>
                  <a:tcPr/>
                </a:tc>
                <a:tc>
                  <a:txBody>
                    <a:bodyPr/>
                    <a:lstStyle/>
                    <a:p>
                      <a:r>
                        <a:rPr lang="en-US" dirty="0" smtClean="0"/>
                        <a:t>B </a:t>
                      </a:r>
                      <a:r>
                        <a:rPr lang="en-US" dirty="0" smtClean="0">
                          <a:sym typeface="Wingdings" pitchFamily="2" charset="2"/>
                        </a:rPr>
                        <a:t> F</a:t>
                      </a:r>
                      <a:endParaRPr lang="en-US" dirty="0"/>
                    </a:p>
                  </a:txBody>
                  <a:tcPr/>
                </a:tc>
                <a:tc>
                  <a:txBody>
                    <a:bodyPr/>
                    <a:lstStyle/>
                    <a:p>
                      <a:r>
                        <a:rPr lang="en-US" dirty="0" smtClean="0"/>
                        <a:t>B </a:t>
                      </a:r>
                      <a:r>
                        <a:rPr lang="en-US" dirty="0" smtClean="0">
                          <a:sym typeface="Wingdings" pitchFamily="2" charset="2"/>
                        </a:rPr>
                        <a:t> G</a:t>
                      </a:r>
                      <a:endParaRPr lang="en-US" dirty="0"/>
                    </a:p>
                  </a:txBody>
                  <a:tcPr/>
                </a:tc>
                <a:tc>
                  <a:txBody>
                    <a:bodyPr/>
                    <a:lstStyle/>
                    <a:p>
                      <a:r>
                        <a:rPr lang="en-US" dirty="0" smtClean="0"/>
                        <a:t>B </a:t>
                      </a:r>
                      <a:r>
                        <a:rPr lang="en-US" dirty="0" smtClean="0">
                          <a:sym typeface="Wingdings" pitchFamily="2" charset="2"/>
                        </a:rPr>
                        <a:t> H</a:t>
                      </a:r>
                      <a:endParaRPr lang="en-US" dirty="0"/>
                    </a:p>
                  </a:txBody>
                  <a:tcPr/>
                </a:tc>
                <a:tc>
                  <a:txBody>
                    <a:bodyPr/>
                    <a:lstStyle/>
                    <a:p>
                      <a:r>
                        <a:rPr lang="en-US" dirty="0" smtClean="0"/>
                        <a:t>B </a:t>
                      </a:r>
                      <a:r>
                        <a:rPr lang="en-US" dirty="0" smtClean="0">
                          <a:sym typeface="Wingdings" pitchFamily="2" charset="2"/>
                        </a:rPr>
                        <a:t> I</a:t>
                      </a:r>
                      <a:endParaRPr lang="en-US" dirty="0"/>
                    </a:p>
                  </a:txBody>
                  <a:tcPr/>
                </a:tc>
              </a:tr>
              <a:tr h="370840">
                <a:tc>
                  <a:txBody>
                    <a:bodyPr/>
                    <a:lstStyle/>
                    <a:p>
                      <a:r>
                        <a:rPr lang="en-US" dirty="0" smtClean="0"/>
                        <a:t>C</a:t>
                      </a:r>
                      <a:endParaRPr lang="en-US" dirty="0"/>
                    </a:p>
                  </a:txBody>
                  <a:tcPr/>
                </a:tc>
                <a:tc>
                  <a:txBody>
                    <a:bodyPr/>
                    <a:lstStyle/>
                    <a:p>
                      <a:r>
                        <a:rPr lang="en-US" dirty="0" smtClean="0"/>
                        <a:t>C </a:t>
                      </a:r>
                      <a:r>
                        <a:rPr lang="en-US" dirty="0" smtClean="0">
                          <a:sym typeface="Wingdings" pitchFamily="2" charset="2"/>
                        </a:rPr>
                        <a:t> E</a:t>
                      </a:r>
                      <a:endParaRPr lang="en-US" dirty="0"/>
                    </a:p>
                  </a:txBody>
                  <a:tcPr/>
                </a:tc>
                <a:tc>
                  <a:txBody>
                    <a:bodyPr/>
                    <a:lstStyle/>
                    <a:p>
                      <a:r>
                        <a:rPr lang="en-US" dirty="0" smtClean="0">
                          <a:sym typeface="Wingdings" pitchFamily="2" charset="2"/>
                        </a:rPr>
                        <a:t>C</a:t>
                      </a:r>
                      <a:r>
                        <a:rPr lang="en-US" baseline="0" dirty="0" smtClean="0">
                          <a:sym typeface="Wingdings" pitchFamily="2" charset="2"/>
                        </a:rPr>
                        <a:t> </a:t>
                      </a:r>
                      <a:r>
                        <a:rPr lang="en-US" dirty="0" smtClean="0">
                          <a:sym typeface="Wingdings" pitchFamily="2" charset="2"/>
                        </a:rPr>
                        <a:t> F</a:t>
                      </a:r>
                      <a:endParaRPr lang="en-US" dirty="0"/>
                    </a:p>
                  </a:txBody>
                  <a:tcPr/>
                </a:tc>
                <a:tc>
                  <a:txBody>
                    <a:bodyPr/>
                    <a:lstStyle/>
                    <a:p>
                      <a:r>
                        <a:rPr lang="en-US" baseline="0" dirty="0" smtClean="0"/>
                        <a:t>C</a:t>
                      </a:r>
                      <a:r>
                        <a:rPr lang="en-US" dirty="0" smtClean="0"/>
                        <a:t> </a:t>
                      </a:r>
                      <a:r>
                        <a:rPr lang="en-US" dirty="0" smtClean="0">
                          <a:sym typeface="Wingdings" pitchFamily="2" charset="2"/>
                        </a:rPr>
                        <a:t> G</a:t>
                      </a:r>
                      <a:endParaRPr lang="en-US" dirty="0"/>
                    </a:p>
                  </a:txBody>
                  <a:tcPr/>
                </a:tc>
                <a:tc>
                  <a:txBody>
                    <a:bodyPr/>
                    <a:lstStyle/>
                    <a:p>
                      <a:r>
                        <a:rPr lang="en-US" dirty="0" smtClean="0">
                          <a:sym typeface="Wingdings" pitchFamily="2" charset="2"/>
                        </a:rPr>
                        <a:t>C  H</a:t>
                      </a:r>
                      <a:endParaRPr lang="en-US" dirty="0"/>
                    </a:p>
                  </a:txBody>
                  <a:tcPr/>
                </a:tc>
                <a:tc>
                  <a:txBody>
                    <a:bodyPr/>
                    <a:lstStyle/>
                    <a:p>
                      <a:r>
                        <a:rPr lang="en-US" dirty="0" smtClean="0"/>
                        <a:t>C </a:t>
                      </a:r>
                      <a:r>
                        <a:rPr lang="en-US" dirty="0" smtClean="0">
                          <a:sym typeface="Wingdings" pitchFamily="2" charset="2"/>
                        </a:rPr>
                        <a:t> I</a:t>
                      </a:r>
                      <a:endParaRPr lang="en-US" dirty="0"/>
                    </a:p>
                  </a:txBody>
                  <a:tcPr/>
                </a:tc>
              </a:tr>
              <a:tr h="370840">
                <a:tc>
                  <a:txBody>
                    <a:bodyPr/>
                    <a:lstStyle/>
                    <a:p>
                      <a:r>
                        <a:rPr lang="en-US" dirty="0" smtClean="0"/>
                        <a:t>D</a:t>
                      </a:r>
                      <a:endParaRPr lang="en-US" dirty="0"/>
                    </a:p>
                  </a:txBody>
                  <a:tcPr/>
                </a:tc>
                <a:tc>
                  <a:txBody>
                    <a:bodyPr/>
                    <a:lstStyle/>
                    <a:p>
                      <a:r>
                        <a:rPr lang="en-US" dirty="0" smtClean="0"/>
                        <a:t>D </a:t>
                      </a:r>
                      <a:r>
                        <a:rPr lang="en-US" dirty="0" smtClean="0">
                          <a:sym typeface="Wingdings" pitchFamily="2" charset="2"/>
                        </a:rPr>
                        <a:t> E</a:t>
                      </a:r>
                      <a:endParaRPr lang="en-US" dirty="0"/>
                    </a:p>
                  </a:txBody>
                  <a:tcPr/>
                </a:tc>
                <a:tc>
                  <a:txBody>
                    <a:bodyPr/>
                    <a:lstStyle/>
                    <a:p>
                      <a:r>
                        <a:rPr lang="en-US" dirty="0" smtClean="0"/>
                        <a:t>D </a:t>
                      </a:r>
                      <a:r>
                        <a:rPr lang="en-US" dirty="0" smtClean="0">
                          <a:sym typeface="Wingdings" pitchFamily="2" charset="2"/>
                        </a:rPr>
                        <a:t> F</a:t>
                      </a:r>
                      <a:endParaRPr lang="en-US" dirty="0"/>
                    </a:p>
                  </a:txBody>
                  <a:tcPr/>
                </a:tc>
                <a:tc>
                  <a:txBody>
                    <a:bodyPr/>
                    <a:lstStyle/>
                    <a:p>
                      <a:r>
                        <a:rPr lang="en-US" dirty="0" smtClean="0"/>
                        <a:t>D </a:t>
                      </a:r>
                      <a:r>
                        <a:rPr lang="en-US" dirty="0" smtClean="0">
                          <a:sym typeface="Wingdings" pitchFamily="2" charset="2"/>
                        </a:rPr>
                        <a:t> G</a:t>
                      </a:r>
                      <a:endParaRPr lang="en-US" dirty="0"/>
                    </a:p>
                  </a:txBody>
                  <a:tcPr/>
                </a:tc>
                <a:tc>
                  <a:txBody>
                    <a:bodyPr/>
                    <a:lstStyle/>
                    <a:p>
                      <a:r>
                        <a:rPr lang="en-US" dirty="0" smtClean="0"/>
                        <a:t>D </a:t>
                      </a:r>
                      <a:r>
                        <a:rPr lang="en-US" dirty="0" smtClean="0">
                          <a:sym typeface="Wingdings" pitchFamily="2" charset="2"/>
                        </a:rPr>
                        <a:t> H</a:t>
                      </a:r>
                      <a:endParaRPr lang="en-US" dirty="0"/>
                    </a:p>
                  </a:txBody>
                  <a:tcPr/>
                </a:tc>
                <a:tc>
                  <a:txBody>
                    <a:bodyPr/>
                    <a:lstStyle/>
                    <a:p>
                      <a:r>
                        <a:rPr lang="en-US" dirty="0" smtClean="0"/>
                        <a:t>D </a:t>
                      </a:r>
                      <a:r>
                        <a:rPr lang="en-US" dirty="0" smtClean="0">
                          <a:sym typeface="Wingdings" pitchFamily="2" charset="2"/>
                        </a:rPr>
                        <a:t> I</a:t>
                      </a:r>
                      <a:endParaRPr lang="en-US" dirty="0"/>
                    </a:p>
                  </a:txBody>
                  <a:tcPr/>
                </a:tc>
              </a:tr>
            </a:tbl>
          </a:graphicData>
        </a:graphic>
      </p:graphicFrame>
      <p:sp>
        <p:nvSpPr>
          <p:cNvPr id="5" name="TextBox 4"/>
          <p:cNvSpPr txBox="1"/>
          <p:nvPr/>
        </p:nvSpPr>
        <p:spPr>
          <a:xfrm>
            <a:off x="304800" y="4876800"/>
            <a:ext cx="1171372" cy="646331"/>
          </a:xfrm>
          <a:prstGeom prst="rect">
            <a:avLst/>
          </a:prstGeom>
          <a:noFill/>
        </p:spPr>
        <p:txBody>
          <a:bodyPr wrap="square" rtlCol="0">
            <a:spAutoFit/>
          </a:bodyPr>
          <a:lstStyle/>
          <a:p>
            <a:r>
              <a:rPr lang="en-US" dirty="0" smtClean="0"/>
              <a:t>Gates </a:t>
            </a:r>
          </a:p>
          <a:p>
            <a:r>
              <a:rPr lang="en-US" dirty="0" smtClean="0"/>
              <a:t>Of entry</a:t>
            </a:r>
            <a:endParaRPr lang="en-US" dirty="0"/>
          </a:p>
        </p:txBody>
      </p:sp>
      <p:sp>
        <p:nvSpPr>
          <p:cNvPr id="6" name="TextBox 5"/>
          <p:cNvSpPr txBox="1"/>
          <p:nvPr/>
        </p:nvSpPr>
        <p:spPr>
          <a:xfrm>
            <a:off x="3657600" y="3810000"/>
            <a:ext cx="2133600" cy="369332"/>
          </a:xfrm>
          <a:prstGeom prst="rect">
            <a:avLst/>
          </a:prstGeom>
          <a:noFill/>
        </p:spPr>
        <p:txBody>
          <a:bodyPr wrap="square" rtlCol="0">
            <a:spAutoFit/>
          </a:bodyPr>
          <a:lstStyle/>
          <a:p>
            <a:r>
              <a:rPr lang="en-US" dirty="0" smtClean="0"/>
              <a:t>Gates Of Exit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amond(in)">
                                      <p:cBhvr>
                                        <p:cTn id="10" dur="2000"/>
                                        <p:tgtEl>
                                          <p:spTgt spid="6"/>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coin is tossed in the air 3 times.  How many different combinations could be created?</a:t>
            </a:r>
          </a:p>
          <a:p>
            <a:endParaRPr lang="en-US" dirty="0" smtClean="0"/>
          </a:p>
          <a:p>
            <a:pPr>
              <a:buNone/>
            </a:pPr>
            <a:r>
              <a:rPr lang="en-US" dirty="0" smtClean="0"/>
              <a:t>Method 1: </a:t>
            </a:r>
          </a:p>
          <a:p>
            <a:pPr>
              <a:buNone/>
            </a:pPr>
            <a:r>
              <a:rPr lang="en-US" dirty="0" smtClean="0"/>
              <a:t>HHH	    THH	TTH	    TTT		</a:t>
            </a:r>
          </a:p>
          <a:p>
            <a:pPr>
              <a:buNone/>
            </a:pPr>
            <a:r>
              <a:rPr lang="en-US" dirty="0" smtClean="0"/>
              <a:t>		    HTH	THT	</a:t>
            </a:r>
          </a:p>
          <a:p>
            <a:pPr>
              <a:buNone/>
            </a:pPr>
            <a:r>
              <a:rPr lang="en-US" dirty="0" smtClean="0"/>
              <a:t>		    HHT	HTT	</a:t>
            </a:r>
          </a:p>
          <a:p>
            <a:pPr>
              <a:buNone/>
            </a:pPr>
            <a:r>
              <a:rPr lang="en-US" dirty="0" smtClean="0"/>
              <a:t>		   	  			</a:t>
            </a:r>
          </a:p>
          <a:p>
            <a:pPr>
              <a:buNone/>
            </a:pPr>
            <a:endParaRPr lang="en-US" dirty="0"/>
          </a:p>
        </p:txBody>
      </p:sp>
      <p:sp>
        <p:nvSpPr>
          <p:cNvPr id="3" name="Title 2"/>
          <p:cNvSpPr>
            <a:spLocks noGrp="1"/>
          </p:cNvSpPr>
          <p:nvPr>
            <p:ph type="title"/>
          </p:nvPr>
        </p:nvSpPr>
        <p:spPr/>
        <p:txBody>
          <a:bodyPr/>
          <a:lstStyle/>
          <a:p>
            <a:r>
              <a:rPr lang="en-US" dirty="0" smtClean="0"/>
              <a:t>Coin Flip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additive="base">
                                        <p:cTn id="1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 calcmode="lin" valueType="num">
                                      <p:cBhvr additive="base">
                                        <p:cTn id="1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5" name="Content Placeholder 1"/>
          <p:cNvSpPr txBox="1">
            <a:spLocks/>
          </p:cNvSpPr>
          <p:nvPr/>
        </p:nvSpPr>
        <p:spPr>
          <a:xfrm>
            <a:off x="533400" y="1524000"/>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 coin is tossed in the air 3 times.  How many different combinations could be created?</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Method 2: </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n-US" sz="2700" dirty="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1371600" y="3886200"/>
            <a:ext cx="354584" cy="369332"/>
          </a:xfrm>
          <a:prstGeom prst="rect">
            <a:avLst/>
          </a:prstGeom>
          <a:noFill/>
        </p:spPr>
        <p:txBody>
          <a:bodyPr wrap="none" rtlCol="0">
            <a:spAutoFit/>
          </a:bodyPr>
          <a:lstStyle/>
          <a:p>
            <a:r>
              <a:rPr lang="en-US" dirty="0" smtClean="0"/>
              <a:t>H</a:t>
            </a:r>
            <a:endParaRPr lang="en-US" dirty="0"/>
          </a:p>
        </p:txBody>
      </p:sp>
      <p:sp>
        <p:nvSpPr>
          <p:cNvPr id="7" name="TextBox 6"/>
          <p:cNvSpPr txBox="1"/>
          <p:nvPr/>
        </p:nvSpPr>
        <p:spPr>
          <a:xfrm>
            <a:off x="1447800" y="5562600"/>
            <a:ext cx="330540" cy="369332"/>
          </a:xfrm>
          <a:prstGeom prst="rect">
            <a:avLst/>
          </a:prstGeom>
          <a:noFill/>
        </p:spPr>
        <p:txBody>
          <a:bodyPr wrap="none" rtlCol="0">
            <a:spAutoFit/>
          </a:bodyPr>
          <a:lstStyle/>
          <a:p>
            <a:r>
              <a:rPr lang="en-US" dirty="0"/>
              <a:t>T</a:t>
            </a:r>
          </a:p>
        </p:txBody>
      </p:sp>
      <p:cxnSp>
        <p:nvCxnSpPr>
          <p:cNvPr id="9" name="Straight Connector 8"/>
          <p:cNvCxnSpPr/>
          <p:nvPr/>
        </p:nvCxnSpPr>
        <p:spPr>
          <a:xfrm flipV="1">
            <a:off x="1828800" y="35814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28800" y="39624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828800" y="5257800"/>
            <a:ext cx="6858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828800" y="5715000"/>
            <a:ext cx="76200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14600" y="3429000"/>
            <a:ext cx="354584" cy="369332"/>
          </a:xfrm>
          <a:prstGeom prst="rect">
            <a:avLst/>
          </a:prstGeom>
          <a:noFill/>
        </p:spPr>
        <p:txBody>
          <a:bodyPr wrap="none" rtlCol="0">
            <a:spAutoFit/>
          </a:bodyPr>
          <a:lstStyle/>
          <a:p>
            <a:r>
              <a:rPr lang="en-US" dirty="0" smtClean="0"/>
              <a:t>H</a:t>
            </a:r>
            <a:endParaRPr lang="en-US" dirty="0"/>
          </a:p>
        </p:txBody>
      </p:sp>
      <p:sp>
        <p:nvSpPr>
          <p:cNvPr id="19" name="TextBox 18"/>
          <p:cNvSpPr txBox="1"/>
          <p:nvPr/>
        </p:nvSpPr>
        <p:spPr>
          <a:xfrm>
            <a:off x="2590800" y="5029200"/>
            <a:ext cx="354584" cy="369332"/>
          </a:xfrm>
          <a:prstGeom prst="rect">
            <a:avLst/>
          </a:prstGeom>
          <a:noFill/>
        </p:spPr>
        <p:txBody>
          <a:bodyPr wrap="none" rtlCol="0">
            <a:spAutoFit/>
          </a:bodyPr>
          <a:lstStyle/>
          <a:p>
            <a:r>
              <a:rPr lang="en-US" dirty="0" smtClean="0"/>
              <a:t>H</a:t>
            </a:r>
            <a:endParaRPr lang="en-US" dirty="0"/>
          </a:p>
        </p:txBody>
      </p:sp>
      <p:sp>
        <p:nvSpPr>
          <p:cNvPr id="20" name="TextBox 19"/>
          <p:cNvSpPr txBox="1"/>
          <p:nvPr/>
        </p:nvSpPr>
        <p:spPr>
          <a:xfrm>
            <a:off x="2514600" y="4114800"/>
            <a:ext cx="330540" cy="369332"/>
          </a:xfrm>
          <a:prstGeom prst="rect">
            <a:avLst/>
          </a:prstGeom>
          <a:noFill/>
        </p:spPr>
        <p:txBody>
          <a:bodyPr wrap="none" rtlCol="0">
            <a:spAutoFit/>
          </a:bodyPr>
          <a:lstStyle/>
          <a:p>
            <a:r>
              <a:rPr lang="en-US" dirty="0"/>
              <a:t>T</a:t>
            </a:r>
          </a:p>
        </p:txBody>
      </p:sp>
      <p:sp>
        <p:nvSpPr>
          <p:cNvPr id="21" name="TextBox 20"/>
          <p:cNvSpPr txBox="1"/>
          <p:nvPr/>
        </p:nvSpPr>
        <p:spPr>
          <a:xfrm>
            <a:off x="2667000" y="5943600"/>
            <a:ext cx="330540" cy="369332"/>
          </a:xfrm>
          <a:prstGeom prst="rect">
            <a:avLst/>
          </a:prstGeom>
          <a:noFill/>
        </p:spPr>
        <p:txBody>
          <a:bodyPr wrap="none" rtlCol="0">
            <a:spAutoFit/>
          </a:bodyPr>
          <a:lstStyle/>
          <a:p>
            <a:r>
              <a:rPr lang="en-US" dirty="0"/>
              <a:t>T</a:t>
            </a:r>
          </a:p>
        </p:txBody>
      </p:sp>
      <p:cxnSp>
        <p:nvCxnSpPr>
          <p:cNvPr id="22" name="Straight Connector 21"/>
          <p:cNvCxnSpPr/>
          <p:nvPr/>
        </p:nvCxnSpPr>
        <p:spPr>
          <a:xfrm flipV="1">
            <a:off x="2895600" y="30480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895600" y="3505200"/>
            <a:ext cx="533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895600" y="4267200"/>
            <a:ext cx="6858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895600" y="38862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971800" y="6096000"/>
            <a:ext cx="6858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895600" y="5105400"/>
            <a:ext cx="8382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2971800" y="56388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2895600" y="4724400"/>
            <a:ext cx="6096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581400" y="2895600"/>
            <a:ext cx="354584" cy="369332"/>
          </a:xfrm>
          <a:prstGeom prst="rect">
            <a:avLst/>
          </a:prstGeom>
          <a:noFill/>
        </p:spPr>
        <p:txBody>
          <a:bodyPr wrap="none" rtlCol="0">
            <a:spAutoFit/>
          </a:bodyPr>
          <a:lstStyle/>
          <a:p>
            <a:r>
              <a:rPr lang="en-US" dirty="0" smtClean="0"/>
              <a:t>H</a:t>
            </a:r>
            <a:endParaRPr lang="en-US" dirty="0"/>
          </a:p>
        </p:txBody>
      </p:sp>
      <p:sp>
        <p:nvSpPr>
          <p:cNvPr id="36" name="TextBox 35"/>
          <p:cNvSpPr txBox="1"/>
          <p:nvPr/>
        </p:nvSpPr>
        <p:spPr>
          <a:xfrm>
            <a:off x="3505200" y="3657600"/>
            <a:ext cx="354584" cy="369332"/>
          </a:xfrm>
          <a:prstGeom prst="rect">
            <a:avLst/>
          </a:prstGeom>
          <a:noFill/>
        </p:spPr>
        <p:txBody>
          <a:bodyPr wrap="none" rtlCol="0">
            <a:spAutoFit/>
          </a:bodyPr>
          <a:lstStyle/>
          <a:p>
            <a:r>
              <a:rPr lang="en-US" dirty="0" smtClean="0"/>
              <a:t>H</a:t>
            </a:r>
            <a:endParaRPr lang="en-US" dirty="0"/>
          </a:p>
        </p:txBody>
      </p:sp>
      <p:sp>
        <p:nvSpPr>
          <p:cNvPr id="37" name="TextBox 36"/>
          <p:cNvSpPr txBox="1"/>
          <p:nvPr/>
        </p:nvSpPr>
        <p:spPr>
          <a:xfrm>
            <a:off x="3505200" y="3352800"/>
            <a:ext cx="330540" cy="369332"/>
          </a:xfrm>
          <a:prstGeom prst="rect">
            <a:avLst/>
          </a:prstGeom>
          <a:noFill/>
        </p:spPr>
        <p:txBody>
          <a:bodyPr wrap="none" rtlCol="0">
            <a:spAutoFit/>
          </a:bodyPr>
          <a:lstStyle/>
          <a:p>
            <a:r>
              <a:rPr lang="en-US" dirty="0"/>
              <a:t>T</a:t>
            </a:r>
          </a:p>
        </p:txBody>
      </p:sp>
      <p:sp>
        <p:nvSpPr>
          <p:cNvPr id="38" name="TextBox 37"/>
          <p:cNvSpPr txBox="1"/>
          <p:nvPr/>
        </p:nvSpPr>
        <p:spPr>
          <a:xfrm>
            <a:off x="3657600" y="4495800"/>
            <a:ext cx="354584" cy="369332"/>
          </a:xfrm>
          <a:prstGeom prst="rect">
            <a:avLst/>
          </a:prstGeom>
          <a:noFill/>
        </p:spPr>
        <p:txBody>
          <a:bodyPr wrap="none" rtlCol="0">
            <a:spAutoFit/>
          </a:bodyPr>
          <a:lstStyle/>
          <a:p>
            <a:r>
              <a:rPr lang="en-US" dirty="0" smtClean="0"/>
              <a:t>H</a:t>
            </a:r>
            <a:endParaRPr lang="en-US" dirty="0"/>
          </a:p>
        </p:txBody>
      </p:sp>
      <p:sp>
        <p:nvSpPr>
          <p:cNvPr id="39" name="TextBox 38"/>
          <p:cNvSpPr txBox="1"/>
          <p:nvPr/>
        </p:nvSpPr>
        <p:spPr>
          <a:xfrm>
            <a:off x="3810000" y="5029200"/>
            <a:ext cx="330540" cy="369332"/>
          </a:xfrm>
          <a:prstGeom prst="rect">
            <a:avLst/>
          </a:prstGeom>
          <a:noFill/>
        </p:spPr>
        <p:txBody>
          <a:bodyPr wrap="none" rtlCol="0">
            <a:spAutoFit/>
          </a:bodyPr>
          <a:lstStyle/>
          <a:p>
            <a:r>
              <a:rPr lang="en-US" dirty="0"/>
              <a:t>T</a:t>
            </a:r>
          </a:p>
        </p:txBody>
      </p:sp>
      <p:sp>
        <p:nvSpPr>
          <p:cNvPr id="40" name="TextBox 39"/>
          <p:cNvSpPr txBox="1"/>
          <p:nvPr/>
        </p:nvSpPr>
        <p:spPr>
          <a:xfrm>
            <a:off x="3733800" y="5486400"/>
            <a:ext cx="354584" cy="369332"/>
          </a:xfrm>
          <a:prstGeom prst="rect">
            <a:avLst/>
          </a:prstGeom>
          <a:noFill/>
        </p:spPr>
        <p:txBody>
          <a:bodyPr wrap="none" rtlCol="0">
            <a:spAutoFit/>
          </a:bodyPr>
          <a:lstStyle/>
          <a:p>
            <a:r>
              <a:rPr lang="en-US" dirty="0" smtClean="0"/>
              <a:t>H</a:t>
            </a:r>
            <a:endParaRPr lang="en-US" dirty="0"/>
          </a:p>
        </p:txBody>
      </p:sp>
      <p:sp>
        <p:nvSpPr>
          <p:cNvPr id="41" name="TextBox 40"/>
          <p:cNvSpPr txBox="1"/>
          <p:nvPr/>
        </p:nvSpPr>
        <p:spPr>
          <a:xfrm>
            <a:off x="3733800" y="6172200"/>
            <a:ext cx="330540" cy="369332"/>
          </a:xfrm>
          <a:prstGeom prst="rect">
            <a:avLst/>
          </a:prstGeom>
          <a:noFill/>
        </p:spPr>
        <p:txBody>
          <a:bodyPr wrap="none" rtlCol="0">
            <a:spAutoFit/>
          </a:bodyPr>
          <a:lstStyle/>
          <a:p>
            <a:r>
              <a:rPr lang="en-US" dirty="0"/>
              <a:t>T</a:t>
            </a:r>
          </a:p>
        </p:txBody>
      </p:sp>
      <p:sp>
        <p:nvSpPr>
          <p:cNvPr id="42" name="TextBox 41"/>
          <p:cNvSpPr txBox="1"/>
          <p:nvPr/>
        </p:nvSpPr>
        <p:spPr>
          <a:xfrm>
            <a:off x="3581400" y="4191000"/>
            <a:ext cx="330540" cy="369332"/>
          </a:xfrm>
          <a:prstGeom prst="rect">
            <a:avLst/>
          </a:prstGeom>
          <a:noFill/>
        </p:spPr>
        <p:txBody>
          <a:bodyPr wrap="none" rtlCol="0">
            <a:spAutoFit/>
          </a:bodyPr>
          <a:lstStyle/>
          <a:p>
            <a:r>
              <a:rPr lang="en-US" dirty="0"/>
              <a: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p:val>
                                            <p:fltVal val="0"/>
                                          </p:val>
                                        </p:tav>
                                        <p:tav tm="100000">
                                          <p:val>
                                            <p:strVal val="#ppt_w"/>
                                          </p:val>
                                        </p:tav>
                                      </p:tavLst>
                                    </p:anim>
                                    <p:anim calcmode="lin" valueType="num">
                                      <p:cBhvr>
                                        <p:cTn id="32" dur="1000" fill="hold"/>
                                        <p:tgtEl>
                                          <p:spTgt spid="22"/>
                                        </p:tgtEl>
                                        <p:attrNameLst>
                                          <p:attrName>ppt_h</p:attrName>
                                        </p:attrNameLst>
                                      </p:cBhvr>
                                      <p:tavLst>
                                        <p:tav tm="0">
                                          <p:val>
                                            <p:fltVal val="0"/>
                                          </p:val>
                                        </p:tav>
                                        <p:tav tm="100000">
                                          <p:val>
                                            <p:strVal val="#ppt_h"/>
                                          </p:val>
                                        </p:tav>
                                      </p:tavLst>
                                    </p:anim>
                                    <p:anim calcmode="lin" valueType="num">
                                      <p:cBhvr>
                                        <p:cTn id="33"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22"/>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1000" fill="hold"/>
                                        <p:tgtEl>
                                          <p:spTgt spid="23"/>
                                        </p:tgtEl>
                                        <p:attrNameLst>
                                          <p:attrName>ppt_w</p:attrName>
                                        </p:attrNameLst>
                                      </p:cBhvr>
                                      <p:tavLst>
                                        <p:tav tm="0">
                                          <p:val>
                                            <p:fltVal val="0"/>
                                          </p:val>
                                        </p:tav>
                                        <p:tav tm="100000">
                                          <p:val>
                                            <p:strVal val="#ppt_w"/>
                                          </p:val>
                                        </p:tav>
                                      </p:tavLst>
                                    </p:anim>
                                    <p:anim calcmode="lin" valueType="num">
                                      <p:cBhvr>
                                        <p:cTn id="38" dur="1000" fill="hold"/>
                                        <p:tgtEl>
                                          <p:spTgt spid="23"/>
                                        </p:tgtEl>
                                        <p:attrNameLst>
                                          <p:attrName>ppt_h</p:attrName>
                                        </p:attrNameLst>
                                      </p:cBhvr>
                                      <p:tavLst>
                                        <p:tav tm="0">
                                          <p:val>
                                            <p:fltVal val="0"/>
                                          </p:val>
                                        </p:tav>
                                        <p:tav tm="100000">
                                          <p:val>
                                            <p:strVal val="#ppt_h"/>
                                          </p:val>
                                        </p:tav>
                                      </p:tavLst>
                                    </p:anim>
                                    <p:anim calcmode="lin" valueType="num">
                                      <p:cBhvr>
                                        <p:cTn id="39"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23"/>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0" fill="hold"/>
                                        <p:tgtEl>
                                          <p:spTgt spid="25"/>
                                        </p:tgtEl>
                                        <p:attrNameLst>
                                          <p:attrName>ppt_w</p:attrName>
                                        </p:attrNameLst>
                                      </p:cBhvr>
                                      <p:tavLst>
                                        <p:tav tm="0">
                                          <p:val>
                                            <p:fltVal val="0"/>
                                          </p:val>
                                        </p:tav>
                                        <p:tav tm="100000">
                                          <p:val>
                                            <p:strVal val="#ppt_w"/>
                                          </p:val>
                                        </p:tav>
                                      </p:tavLst>
                                    </p:anim>
                                    <p:anim calcmode="lin" valueType="num">
                                      <p:cBhvr>
                                        <p:cTn id="44" dur="1000" fill="hold"/>
                                        <p:tgtEl>
                                          <p:spTgt spid="25"/>
                                        </p:tgtEl>
                                        <p:attrNameLst>
                                          <p:attrName>ppt_h</p:attrName>
                                        </p:attrNameLst>
                                      </p:cBhvr>
                                      <p:tavLst>
                                        <p:tav tm="0">
                                          <p:val>
                                            <p:fltVal val="0"/>
                                          </p:val>
                                        </p:tav>
                                        <p:tav tm="100000">
                                          <p:val>
                                            <p:strVal val="#ppt_h"/>
                                          </p:val>
                                        </p:tav>
                                      </p:tavLst>
                                    </p:anim>
                                    <p:anim calcmode="lin" valueType="num">
                                      <p:cBhvr>
                                        <p:cTn id="45"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5"/>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1000" fill="hold"/>
                                        <p:tgtEl>
                                          <p:spTgt spid="24"/>
                                        </p:tgtEl>
                                        <p:attrNameLst>
                                          <p:attrName>ppt_w</p:attrName>
                                        </p:attrNameLst>
                                      </p:cBhvr>
                                      <p:tavLst>
                                        <p:tav tm="0">
                                          <p:val>
                                            <p:fltVal val="0"/>
                                          </p:val>
                                        </p:tav>
                                        <p:tav tm="100000">
                                          <p:val>
                                            <p:strVal val="#ppt_w"/>
                                          </p:val>
                                        </p:tav>
                                      </p:tavLst>
                                    </p:anim>
                                    <p:anim calcmode="lin" valueType="num">
                                      <p:cBhvr>
                                        <p:cTn id="50" dur="1000" fill="hold"/>
                                        <p:tgtEl>
                                          <p:spTgt spid="24"/>
                                        </p:tgtEl>
                                        <p:attrNameLst>
                                          <p:attrName>ppt_h</p:attrName>
                                        </p:attrNameLst>
                                      </p:cBhvr>
                                      <p:tavLst>
                                        <p:tav tm="0">
                                          <p:val>
                                            <p:fltVal val="0"/>
                                          </p:val>
                                        </p:tav>
                                        <p:tav tm="100000">
                                          <p:val>
                                            <p:strVal val="#ppt_h"/>
                                          </p:val>
                                        </p:tav>
                                      </p:tavLst>
                                    </p:anim>
                                    <p:anim calcmode="lin" valueType="num">
                                      <p:cBhvr>
                                        <p:cTn id="51"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4"/>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1000" fill="hold"/>
                                        <p:tgtEl>
                                          <p:spTgt spid="29"/>
                                        </p:tgtEl>
                                        <p:attrNameLst>
                                          <p:attrName>ppt_w</p:attrName>
                                        </p:attrNameLst>
                                      </p:cBhvr>
                                      <p:tavLst>
                                        <p:tav tm="0">
                                          <p:val>
                                            <p:fltVal val="0"/>
                                          </p:val>
                                        </p:tav>
                                        <p:tav tm="100000">
                                          <p:val>
                                            <p:strVal val="#ppt_w"/>
                                          </p:val>
                                        </p:tav>
                                      </p:tavLst>
                                    </p:anim>
                                    <p:anim calcmode="lin" valueType="num">
                                      <p:cBhvr>
                                        <p:cTn id="56" dur="1000" fill="hold"/>
                                        <p:tgtEl>
                                          <p:spTgt spid="29"/>
                                        </p:tgtEl>
                                        <p:attrNameLst>
                                          <p:attrName>ppt_h</p:attrName>
                                        </p:attrNameLst>
                                      </p:cBhvr>
                                      <p:tavLst>
                                        <p:tav tm="0">
                                          <p:val>
                                            <p:fltVal val="0"/>
                                          </p:val>
                                        </p:tav>
                                        <p:tav tm="100000">
                                          <p:val>
                                            <p:strVal val="#ppt_h"/>
                                          </p:val>
                                        </p:tav>
                                      </p:tavLst>
                                    </p:anim>
                                    <p:anim calcmode="lin" valueType="num">
                                      <p:cBhvr>
                                        <p:cTn id="5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29"/>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1000" fill="hold"/>
                                        <p:tgtEl>
                                          <p:spTgt spid="27"/>
                                        </p:tgtEl>
                                        <p:attrNameLst>
                                          <p:attrName>ppt_w</p:attrName>
                                        </p:attrNameLst>
                                      </p:cBhvr>
                                      <p:tavLst>
                                        <p:tav tm="0">
                                          <p:val>
                                            <p:fltVal val="0"/>
                                          </p:val>
                                        </p:tav>
                                        <p:tav tm="100000">
                                          <p:val>
                                            <p:strVal val="#ppt_w"/>
                                          </p:val>
                                        </p:tav>
                                      </p:tavLst>
                                    </p:anim>
                                    <p:anim calcmode="lin" valueType="num">
                                      <p:cBhvr>
                                        <p:cTn id="62" dur="1000" fill="hold"/>
                                        <p:tgtEl>
                                          <p:spTgt spid="27"/>
                                        </p:tgtEl>
                                        <p:attrNameLst>
                                          <p:attrName>ppt_h</p:attrName>
                                        </p:attrNameLst>
                                      </p:cBhvr>
                                      <p:tavLst>
                                        <p:tav tm="0">
                                          <p:val>
                                            <p:fltVal val="0"/>
                                          </p:val>
                                        </p:tav>
                                        <p:tav tm="100000">
                                          <p:val>
                                            <p:strVal val="#ppt_h"/>
                                          </p:val>
                                        </p:tav>
                                      </p:tavLst>
                                    </p:anim>
                                    <p:anim calcmode="lin" valueType="num">
                                      <p:cBhvr>
                                        <p:cTn id="63"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27"/>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1000" fill="hold"/>
                                        <p:tgtEl>
                                          <p:spTgt spid="28"/>
                                        </p:tgtEl>
                                        <p:attrNameLst>
                                          <p:attrName>ppt_w</p:attrName>
                                        </p:attrNameLst>
                                      </p:cBhvr>
                                      <p:tavLst>
                                        <p:tav tm="0">
                                          <p:val>
                                            <p:fltVal val="0"/>
                                          </p:val>
                                        </p:tav>
                                        <p:tav tm="100000">
                                          <p:val>
                                            <p:strVal val="#ppt_w"/>
                                          </p:val>
                                        </p:tav>
                                      </p:tavLst>
                                    </p:anim>
                                    <p:anim calcmode="lin" valueType="num">
                                      <p:cBhvr>
                                        <p:cTn id="68" dur="1000" fill="hold"/>
                                        <p:tgtEl>
                                          <p:spTgt spid="28"/>
                                        </p:tgtEl>
                                        <p:attrNameLst>
                                          <p:attrName>ppt_h</p:attrName>
                                        </p:attrNameLst>
                                      </p:cBhvr>
                                      <p:tavLst>
                                        <p:tav tm="0">
                                          <p:val>
                                            <p:fltVal val="0"/>
                                          </p:val>
                                        </p:tav>
                                        <p:tav tm="100000">
                                          <p:val>
                                            <p:strVal val="#ppt_h"/>
                                          </p:val>
                                        </p:tav>
                                      </p:tavLst>
                                    </p:anim>
                                    <p:anim calcmode="lin" valueType="num">
                                      <p:cBhvr>
                                        <p:cTn id="69"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28"/>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26"/>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1000" fill="hold"/>
                                        <p:tgtEl>
                                          <p:spTgt spid="35"/>
                                        </p:tgtEl>
                                        <p:attrNameLst>
                                          <p:attrName>ppt_w</p:attrName>
                                        </p:attrNameLst>
                                      </p:cBhvr>
                                      <p:tavLst>
                                        <p:tav tm="0">
                                          <p:val>
                                            <p:fltVal val="0"/>
                                          </p:val>
                                        </p:tav>
                                        <p:tav tm="100000">
                                          <p:val>
                                            <p:strVal val="#ppt_w"/>
                                          </p:val>
                                        </p:tav>
                                      </p:tavLst>
                                    </p:anim>
                                    <p:anim calcmode="lin" valueType="num">
                                      <p:cBhvr>
                                        <p:cTn id="80" dur="1000" fill="hold"/>
                                        <p:tgtEl>
                                          <p:spTgt spid="35"/>
                                        </p:tgtEl>
                                        <p:attrNameLst>
                                          <p:attrName>ppt_h</p:attrName>
                                        </p:attrNameLst>
                                      </p:cBhvr>
                                      <p:tavLst>
                                        <p:tav tm="0">
                                          <p:val>
                                            <p:fltVal val="0"/>
                                          </p:val>
                                        </p:tav>
                                        <p:tav tm="100000">
                                          <p:val>
                                            <p:strVal val="#ppt_h"/>
                                          </p:val>
                                        </p:tav>
                                      </p:tavLst>
                                    </p:anim>
                                    <p:anim calcmode="lin" valueType="num">
                                      <p:cBhvr>
                                        <p:cTn id="8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35"/>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1000" fill="hold"/>
                                        <p:tgtEl>
                                          <p:spTgt spid="37"/>
                                        </p:tgtEl>
                                        <p:attrNameLst>
                                          <p:attrName>ppt_w</p:attrName>
                                        </p:attrNameLst>
                                      </p:cBhvr>
                                      <p:tavLst>
                                        <p:tav tm="0">
                                          <p:val>
                                            <p:fltVal val="0"/>
                                          </p:val>
                                        </p:tav>
                                        <p:tav tm="100000">
                                          <p:val>
                                            <p:strVal val="#ppt_w"/>
                                          </p:val>
                                        </p:tav>
                                      </p:tavLst>
                                    </p:anim>
                                    <p:anim calcmode="lin" valueType="num">
                                      <p:cBhvr>
                                        <p:cTn id="86" dur="1000" fill="hold"/>
                                        <p:tgtEl>
                                          <p:spTgt spid="37"/>
                                        </p:tgtEl>
                                        <p:attrNameLst>
                                          <p:attrName>ppt_h</p:attrName>
                                        </p:attrNameLst>
                                      </p:cBhvr>
                                      <p:tavLst>
                                        <p:tav tm="0">
                                          <p:val>
                                            <p:fltVal val="0"/>
                                          </p:val>
                                        </p:tav>
                                        <p:tav tm="100000">
                                          <p:val>
                                            <p:strVal val="#ppt_h"/>
                                          </p:val>
                                        </p:tav>
                                      </p:tavLst>
                                    </p:anim>
                                    <p:anim calcmode="lin" valueType="num">
                                      <p:cBhvr>
                                        <p:cTn id="87"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37"/>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1000" fill="hold"/>
                                        <p:tgtEl>
                                          <p:spTgt spid="36"/>
                                        </p:tgtEl>
                                        <p:attrNameLst>
                                          <p:attrName>ppt_w</p:attrName>
                                        </p:attrNameLst>
                                      </p:cBhvr>
                                      <p:tavLst>
                                        <p:tav tm="0">
                                          <p:val>
                                            <p:fltVal val="0"/>
                                          </p:val>
                                        </p:tav>
                                        <p:tav tm="100000">
                                          <p:val>
                                            <p:strVal val="#ppt_w"/>
                                          </p:val>
                                        </p:tav>
                                      </p:tavLst>
                                    </p:anim>
                                    <p:anim calcmode="lin" valueType="num">
                                      <p:cBhvr>
                                        <p:cTn id="92" dur="1000" fill="hold"/>
                                        <p:tgtEl>
                                          <p:spTgt spid="36"/>
                                        </p:tgtEl>
                                        <p:attrNameLst>
                                          <p:attrName>ppt_h</p:attrName>
                                        </p:attrNameLst>
                                      </p:cBhvr>
                                      <p:tavLst>
                                        <p:tav tm="0">
                                          <p:val>
                                            <p:fltVal val="0"/>
                                          </p:val>
                                        </p:tav>
                                        <p:tav tm="100000">
                                          <p:val>
                                            <p:strVal val="#ppt_h"/>
                                          </p:val>
                                        </p:tav>
                                      </p:tavLst>
                                    </p:anim>
                                    <p:anim calcmode="lin" valueType="num">
                                      <p:cBhvr>
                                        <p:cTn id="93"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36"/>
                                        </p:tgtEl>
                                        <p:attrNameLst>
                                          <p:attrName>ppt_y</p:attrName>
                                        </p:attrNameLst>
                                      </p:cBhvr>
                                      <p:tavLst>
                                        <p:tav tm="0" fmla="#ppt_y+(sin(-2*pi*(1-$))*-#ppt_x+cos(-2*pi*(1-$))*(1-#ppt_y))*(1-$)">
                                          <p:val>
                                            <p:fltVal val="0"/>
                                          </p:val>
                                        </p:tav>
                                        <p:tav tm="100000">
                                          <p:val>
                                            <p:fltVal val="1"/>
                                          </p:val>
                                        </p:tav>
                                      </p:tavLst>
                                    </p:anim>
                                  </p:childTnLst>
                                </p:cTn>
                              </p:par>
                              <p:par>
                                <p:cTn id="95" presetID="15" presetClass="entr" presetSubtype="0"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p:cTn id="97" dur="1000" fill="hold"/>
                                        <p:tgtEl>
                                          <p:spTgt spid="42"/>
                                        </p:tgtEl>
                                        <p:attrNameLst>
                                          <p:attrName>ppt_w</p:attrName>
                                        </p:attrNameLst>
                                      </p:cBhvr>
                                      <p:tavLst>
                                        <p:tav tm="0">
                                          <p:val>
                                            <p:fltVal val="0"/>
                                          </p:val>
                                        </p:tav>
                                        <p:tav tm="100000">
                                          <p:val>
                                            <p:strVal val="#ppt_w"/>
                                          </p:val>
                                        </p:tav>
                                      </p:tavLst>
                                    </p:anim>
                                    <p:anim calcmode="lin" valueType="num">
                                      <p:cBhvr>
                                        <p:cTn id="98" dur="1000" fill="hold"/>
                                        <p:tgtEl>
                                          <p:spTgt spid="42"/>
                                        </p:tgtEl>
                                        <p:attrNameLst>
                                          <p:attrName>ppt_h</p:attrName>
                                        </p:attrNameLst>
                                      </p:cBhvr>
                                      <p:tavLst>
                                        <p:tav tm="0">
                                          <p:val>
                                            <p:fltVal val="0"/>
                                          </p:val>
                                        </p:tav>
                                        <p:tav tm="100000">
                                          <p:val>
                                            <p:strVal val="#ppt_h"/>
                                          </p:val>
                                        </p:tav>
                                      </p:tavLst>
                                    </p:anim>
                                    <p:anim calcmode="lin" valueType="num">
                                      <p:cBhvr>
                                        <p:cTn id="99"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42"/>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p:cTn id="103" dur="1000" fill="hold"/>
                                        <p:tgtEl>
                                          <p:spTgt spid="38"/>
                                        </p:tgtEl>
                                        <p:attrNameLst>
                                          <p:attrName>ppt_w</p:attrName>
                                        </p:attrNameLst>
                                      </p:cBhvr>
                                      <p:tavLst>
                                        <p:tav tm="0">
                                          <p:val>
                                            <p:fltVal val="0"/>
                                          </p:val>
                                        </p:tav>
                                        <p:tav tm="100000">
                                          <p:val>
                                            <p:strVal val="#ppt_w"/>
                                          </p:val>
                                        </p:tav>
                                      </p:tavLst>
                                    </p:anim>
                                    <p:anim calcmode="lin" valueType="num">
                                      <p:cBhvr>
                                        <p:cTn id="104" dur="1000" fill="hold"/>
                                        <p:tgtEl>
                                          <p:spTgt spid="38"/>
                                        </p:tgtEl>
                                        <p:attrNameLst>
                                          <p:attrName>ppt_h</p:attrName>
                                        </p:attrNameLst>
                                      </p:cBhvr>
                                      <p:tavLst>
                                        <p:tav tm="0">
                                          <p:val>
                                            <p:fltVal val="0"/>
                                          </p:val>
                                        </p:tav>
                                        <p:tav tm="100000">
                                          <p:val>
                                            <p:strVal val="#ppt_h"/>
                                          </p:val>
                                        </p:tav>
                                      </p:tavLst>
                                    </p:anim>
                                    <p:anim calcmode="lin" valueType="num">
                                      <p:cBhvr>
                                        <p:cTn id="105" dur="1000" fill="hold"/>
                                        <p:tgtEl>
                                          <p:spTgt spid="38"/>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38"/>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grpId="0" nodeType="withEffect">
                                  <p:stCondLst>
                                    <p:cond delay="0"/>
                                  </p:stCondLst>
                                  <p:childTnLst>
                                    <p:set>
                                      <p:cBhvr>
                                        <p:cTn id="108" dur="1" fill="hold">
                                          <p:stCondLst>
                                            <p:cond delay="0"/>
                                          </p:stCondLst>
                                        </p:cTn>
                                        <p:tgtEl>
                                          <p:spTgt spid="39"/>
                                        </p:tgtEl>
                                        <p:attrNameLst>
                                          <p:attrName>style.visibility</p:attrName>
                                        </p:attrNameLst>
                                      </p:cBhvr>
                                      <p:to>
                                        <p:strVal val="visible"/>
                                      </p:to>
                                    </p:set>
                                    <p:anim calcmode="lin" valueType="num">
                                      <p:cBhvr>
                                        <p:cTn id="109" dur="1000" fill="hold"/>
                                        <p:tgtEl>
                                          <p:spTgt spid="39"/>
                                        </p:tgtEl>
                                        <p:attrNameLst>
                                          <p:attrName>ppt_w</p:attrName>
                                        </p:attrNameLst>
                                      </p:cBhvr>
                                      <p:tavLst>
                                        <p:tav tm="0">
                                          <p:val>
                                            <p:fltVal val="0"/>
                                          </p:val>
                                        </p:tav>
                                        <p:tav tm="100000">
                                          <p:val>
                                            <p:strVal val="#ppt_w"/>
                                          </p:val>
                                        </p:tav>
                                      </p:tavLst>
                                    </p:anim>
                                    <p:anim calcmode="lin" valueType="num">
                                      <p:cBhvr>
                                        <p:cTn id="110" dur="1000" fill="hold"/>
                                        <p:tgtEl>
                                          <p:spTgt spid="39"/>
                                        </p:tgtEl>
                                        <p:attrNameLst>
                                          <p:attrName>ppt_h</p:attrName>
                                        </p:attrNameLst>
                                      </p:cBhvr>
                                      <p:tavLst>
                                        <p:tav tm="0">
                                          <p:val>
                                            <p:fltVal val="0"/>
                                          </p:val>
                                        </p:tav>
                                        <p:tav tm="100000">
                                          <p:val>
                                            <p:strVal val="#ppt_h"/>
                                          </p:val>
                                        </p:tav>
                                      </p:tavLst>
                                    </p:anim>
                                    <p:anim calcmode="lin" valueType="num">
                                      <p:cBhvr>
                                        <p:cTn id="111"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39"/>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 calcmode="lin" valueType="num">
                                      <p:cBhvr>
                                        <p:cTn id="115" dur="1000" fill="hold"/>
                                        <p:tgtEl>
                                          <p:spTgt spid="40"/>
                                        </p:tgtEl>
                                        <p:attrNameLst>
                                          <p:attrName>ppt_w</p:attrName>
                                        </p:attrNameLst>
                                      </p:cBhvr>
                                      <p:tavLst>
                                        <p:tav tm="0">
                                          <p:val>
                                            <p:fltVal val="0"/>
                                          </p:val>
                                        </p:tav>
                                        <p:tav tm="100000">
                                          <p:val>
                                            <p:strVal val="#ppt_w"/>
                                          </p:val>
                                        </p:tav>
                                      </p:tavLst>
                                    </p:anim>
                                    <p:anim calcmode="lin" valueType="num">
                                      <p:cBhvr>
                                        <p:cTn id="116" dur="1000" fill="hold"/>
                                        <p:tgtEl>
                                          <p:spTgt spid="40"/>
                                        </p:tgtEl>
                                        <p:attrNameLst>
                                          <p:attrName>ppt_h</p:attrName>
                                        </p:attrNameLst>
                                      </p:cBhvr>
                                      <p:tavLst>
                                        <p:tav tm="0">
                                          <p:val>
                                            <p:fltVal val="0"/>
                                          </p:val>
                                        </p:tav>
                                        <p:tav tm="100000">
                                          <p:val>
                                            <p:strVal val="#ppt_h"/>
                                          </p:val>
                                        </p:tav>
                                      </p:tavLst>
                                    </p:anim>
                                    <p:anim calcmode="lin" valueType="num">
                                      <p:cBhvr>
                                        <p:cTn id="117"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40"/>
                                        </p:tgtEl>
                                        <p:attrNameLst>
                                          <p:attrName>ppt_y</p:attrName>
                                        </p:attrNameLst>
                                      </p:cBhvr>
                                      <p:tavLst>
                                        <p:tav tm="0" fmla="#ppt_y+(sin(-2*pi*(1-$))*-#ppt_x+cos(-2*pi*(1-$))*(1-#ppt_y))*(1-$)">
                                          <p:val>
                                            <p:fltVal val="0"/>
                                          </p:val>
                                        </p:tav>
                                        <p:tav tm="100000">
                                          <p:val>
                                            <p:fltVal val="1"/>
                                          </p:val>
                                        </p:tav>
                                      </p:tavLst>
                                    </p:anim>
                                  </p:childTnLst>
                                </p:cTn>
                              </p:par>
                              <p:par>
                                <p:cTn id="119" presetID="15" presetClass="entr" presetSubtype="0" fill="hold" grpId="0" nodeType="with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1000" fill="hold"/>
                                        <p:tgtEl>
                                          <p:spTgt spid="41"/>
                                        </p:tgtEl>
                                        <p:attrNameLst>
                                          <p:attrName>ppt_w</p:attrName>
                                        </p:attrNameLst>
                                      </p:cBhvr>
                                      <p:tavLst>
                                        <p:tav tm="0">
                                          <p:val>
                                            <p:fltVal val="0"/>
                                          </p:val>
                                        </p:tav>
                                        <p:tav tm="100000">
                                          <p:val>
                                            <p:strVal val="#ppt_w"/>
                                          </p:val>
                                        </p:tav>
                                      </p:tavLst>
                                    </p:anim>
                                    <p:anim calcmode="lin" valueType="num">
                                      <p:cBhvr>
                                        <p:cTn id="122" dur="1000" fill="hold"/>
                                        <p:tgtEl>
                                          <p:spTgt spid="41"/>
                                        </p:tgtEl>
                                        <p:attrNameLst>
                                          <p:attrName>ppt_h</p:attrName>
                                        </p:attrNameLst>
                                      </p:cBhvr>
                                      <p:tavLst>
                                        <p:tav tm="0">
                                          <p:val>
                                            <p:fltVal val="0"/>
                                          </p:val>
                                        </p:tav>
                                        <p:tav tm="100000">
                                          <p:val>
                                            <p:strVal val="#ppt_h"/>
                                          </p:val>
                                        </p:tav>
                                      </p:tavLst>
                                    </p:anim>
                                    <p:anim calcmode="lin" valueType="num">
                                      <p:cBhvr>
                                        <p:cTn id="123"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124" dur="1000" fill="hold"/>
                                        <p:tgtEl>
                                          <p:spTgt spid="41"/>
                                        </p:tgtEl>
                                        <p:attrNameLst>
                                          <p:attrName>ppt_y</p:attrName>
                                        </p:attrNameLst>
                                      </p:cBhvr>
                                      <p:tavLst>
                                        <p:tav tm="0" fmla="#ppt_y+(sin(-2*pi*(1-$))*-#ppt_x+cos(-2*pi*(1-$))*(1-#ppt_y))*(1-$)">
                                          <p:val>
                                            <p:fltVal val="0"/>
                                          </p:val>
                                        </p:tav>
                                        <p:tav tm="100000">
                                          <p:val>
                                            <p:fltVal val="1"/>
                                          </p:val>
                                        </p:tav>
                                      </p:tavLst>
                                    </p:anim>
                                  </p:childTnLst>
                                </p:cTn>
                              </p:par>
                              <p:par>
                                <p:cTn id="125" presetID="15" presetClass="entr" presetSubtype="0" fill="hold" grpId="0" nodeType="withEffect">
                                  <p:stCondLst>
                                    <p:cond delay="0"/>
                                  </p:stCondLst>
                                  <p:childTnLst>
                                    <p:set>
                                      <p:cBhvr>
                                        <p:cTn id="126" dur="1" fill="hold">
                                          <p:stCondLst>
                                            <p:cond delay="0"/>
                                          </p:stCondLst>
                                        </p:cTn>
                                        <p:tgtEl>
                                          <p:spTgt spid="21"/>
                                        </p:tgtEl>
                                        <p:attrNameLst>
                                          <p:attrName>style.visibility</p:attrName>
                                        </p:attrNameLst>
                                      </p:cBhvr>
                                      <p:to>
                                        <p:strVal val="visible"/>
                                      </p:to>
                                    </p:set>
                                    <p:anim calcmode="lin" valueType="num">
                                      <p:cBhvr>
                                        <p:cTn id="127" dur="1000" fill="hold"/>
                                        <p:tgtEl>
                                          <p:spTgt spid="21"/>
                                        </p:tgtEl>
                                        <p:attrNameLst>
                                          <p:attrName>ppt_w</p:attrName>
                                        </p:attrNameLst>
                                      </p:cBhvr>
                                      <p:tavLst>
                                        <p:tav tm="0">
                                          <p:val>
                                            <p:fltVal val="0"/>
                                          </p:val>
                                        </p:tav>
                                        <p:tav tm="100000">
                                          <p:val>
                                            <p:strVal val="#ppt_w"/>
                                          </p:val>
                                        </p:tav>
                                      </p:tavLst>
                                    </p:anim>
                                    <p:anim calcmode="lin" valueType="num">
                                      <p:cBhvr>
                                        <p:cTn id="128" dur="1000" fill="hold"/>
                                        <p:tgtEl>
                                          <p:spTgt spid="21"/>
                                        </p:tgtEl>
                                        <p:attrNameLst>
                                          <p:attrName>ppt_h</p:attrName>
                                        </p:attrNameLst>
                                      </p:cBhvr>
                                      <p:tavLst>
                                        <p:tav tm="0">
                                          <p:val>
                                            <p:fltVal val="0"/>
                                          </p:val>
                                        </p:tav>
                                        <p:tav tm="100000">
                                          <p:val>
                                            <p:strVal val="#ppt_h"/>
                                          </p:val>
                                        </p:tav>
                                      </p:tavLst>
                                    </p:anim>
                                    <p:anim calcmode="lin" valueType="num">
                                      <p:cBhvr>
                                        <p:cTn id="129"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130" dur="1000" fill="hold"/>
                                        <p:tgtEl>
                                          <p:spTgt spid="21"/>
                                        </p:tgtEl>
                                        <p:attrNameLst>
                                          <p:attrName>ppt_y</p:attrName>
                                        </p:attrNameLst>
                                      </p:cBhvr>
                                      <p:tavLst>
                                        <p:tav tm="0" fmla="#ppt_y+(sin(-2*pi*(1-$))*-#ppt_x+cos(-2*pi*(1-$))*(1-#ppt_y))*(1-$)">
                                          <p:val>
                                            <p:fltVal val="0"/>
                                          </p:val>
                                        </p:tav>
                                        <p:tav tm="100000">
                                          <p:val>
                                            <p:fltVal val="1"/>
                                          </p:val>
                                        </p:tav>
                                      </p:tavLst>
                                    </p:anim>
                                  </p:childTnLst>
                                </p:cTn>
                              </p:par>
                              <p:par>
                                <p:cTn id="131" presetID="15" presetClass="entr" presetSubtype="0" fill="hold" grpId="0" nodeType="withEffect">
                                  <p:stCondLst>
                                    <p:cond delay="0"/>
                                  </p:stCondLst>
                                  <p:childTnLst>
                                    <p:set>
                                      <p:cBhvr>
                                        <p:cTn id="132" dur="1" fill="hold">
                                          <p:stCondLst>
                                            <p:cond delay="0"/>
                                          </p:stCondLst>
                                        </p:cTn>
                                        <p:tgtEl>
                                          <p:spTgt spid="19"/>
                                        </p:tgtEl>
                                        <p:attrNameLst>
                                          <p:attrName>style.visibility</p:attrName>
                                        </p:attrNameLst>
                                      </p:cBhvr>
                                      <p:to>
                                        <p:strVal val="visible"/>
                                      </p:to>
                                    </p:set>
                                    <p:anim calcmode="lin" valueType="num">
                                      <p:cBhvr>
                                        <p:cTn id="133" dur="1000" fill="hold"/>
                                        <p:tgtEl>
                                          <p:spTgt spid="19"/>
                                        </p:tgtEl>
                                        <p:attrNameLst>
                                          <p:attrName>ppt_w</p:attrName>
                                        </p:attrNameLst>
                                      </p:cBhvr>
                                      <p:tavLst>
                                        <p:tav tm="0">
                                          <p:val>
                                            <p:fltVal val="0"/>
                                          </p:val>
                                        </p:tav>
                                        <p:tav tm="100000">
                                          <p:val>
                                            <p:strVal val="#ppt_w"/>
                                          </p:val>
                                        </p:tav>
                                      </p:tavLst>
                                    </p:anim>
                                    <p:anim calcmode="lin" valueType="num">
                                      <p:cBhvr>
                                        <p:cTn id="134" dur="1000" fill="hold"/>
                                        <p:tgtEl>
                                          <p:spTgt spid="19"/>
                                        </p:tgtEl>
                                        <p:attrNameLst>
                                          <p:attrName>ppt_h</p:attrName>
                                        </p:attrNameLst>
                                      </p:cBhvr>
                                      <p:tavLst>
                                        <p:tav tm="0">
                                          <p:val>
                                            <p:fltVal val="0"/>
                                          </p:val>
                                        </p:tav>
                                        <p:tav tm="100000">
                                          <p:val>
                                            <p:strVal val="#ppt_h"/>
                                          </p:val>
                                        </p:tav>
                                      </p:tavLst>
                                    </p:anim>
                                    <p:anim calcmode="lin" valueType="num">
                                      <p:cBhvr>
                                        <p:cTn id="135"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136" dur="1000" fill="hold"/>
                                        <p:tgtEl>
                                          <p:spTgt spid="19"/>
                                        </p:tgtEl>
                                        <p:attrNameLst>
                                          <p:attrName>ppt_y</p:attrName>
                                        </p:attrNameLst>
                                      </p:cBhvr>
                                      <p:tavLst>
                                        <p:tav tm="0" fmla="#ppt_y+(sin(-2*pi*(1-$))*-#ppt_x+cos(-2*pi*(1-$))*(1-#ppt_y))*(1-$)">
                                          <p:val>
                                            <p:fltVal val="0"/>
                                          </p:val>
                                        </p:tav>
                                        <p:tav tm="100000">
                                          <p:val>
                                            <p:fltVal val="1"/>
                                          </p:val>
                                        </p:tav>
                                      </p:tavLst>
                                    </p:anim>
                                  </p:childTnLst>
                                </p:cTn>
                              </p:par>
                              <p:par>
                                <p:cTn id="137" presetID="15" presetClass="entr" presetSubtype="0" fill="hold" grpId="0" nodeType="withEffect">
                                  <p:stCondLst>
                                    <p:cond delay="0"/>
                                  </p:stCondLst>
                                  <p:childTnLst>
                                    <p:set>
                                      <p:cBhvr>
                                        <p:cTn id="138" dur="1" fill="hold">
                                          <p:stCondLst>
                                            <p:cond delay="0"/>
                                          </p:stCondLst>
                                        </p:cTn>
                                        <p:tgtEl>
                                          <p:spTgt spid="20"/>
                                        </p:tgtEl>
                                        <p:attrNameLst>
                                          <p:attrName>style.visibility</p:attrName>
                                        </p:attrNameLst>
                                      </p:cBhvr>
                                      <p:to>
                                        <p:strVal val="visible"/>
                                      </p:to>
                                    </p:set>
                                    <p:anim calcmode="lin" valueType="num">
                                      <p:cBhvr>
                                        <p:cTn id="139" dur="1000" fill="hold"/>
                                        <p:tgtEl>
                                          <p:spTgt spid="20"/>
                                        </p:tgtEl>
                                        <p:attrNameLst>
                                          <p:attrName>ppt_w</p:attrName>
                                        </p:attrNameLst>
                                      </p:cBhvr>
                                      <p:tavLst>
                                        <p:tav tm="0">
                                          <p:val>
                                            <p:fltVal val="0"/>
                                          </p:val>
                                        </p:tav>
                                        <p:tav tm="100000">
                                          <p:val>
                                            <p:strVal val="#ppt_w"/>
                                          </p:val>
                                        </p:tav>
                                      </p:tavLst>
                                    </p:anim>
                                    <p:anim calcmode="lin" valueType="num">
                                      <p:cBhvr>
                                        <p:cTn id="140" dur="1000" fill="hold"/>
                                        <p:tgtEl>
                                          <p:spTgt spid="20"/>
                                        </p:tgtEl>
                                        <p:attrNameLst>
                                          <p:attrName>ppt_h</p:attrName>
                                        </p:attrNameLst>
                                      </p:cBhvr>
                                      <p:tavLst>
                                        <p:tav tm="0">
                                          <p:val>
                                            <p:fltVal val="0"/>
                                          </p:val>
                                        </p:tav>
                                        <p:tav tm="100000">
                                          <p:val>
                                            <p:strVal val="#ppt_h"/>
                                          </p:val>
                                        </p:tav>
                                      </p:tavLst>
                                    </p:anim>
                                    <p:anim calcmode="lin" valueType="num">
                                      <p:cBhvr>
                                        <p:cTn id="141"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42" dur="1000" fill="hold"/>
                                        <p:tgtEl>
                                          <p:spTgt spid="20"/>
                                        </p:tgtEl>
                                        <p:attrNameLst>
                                          <p:attrName>ppt_y</p:attrName>
                                        </p:attrNameLst>
                                      </p:cBhvr>
                                      <p:tavLst>
                                        <p:tav tm="0" fmla="#ppt_y+(sin(-2*pi*(1-$))*-#ppt_x+cos(-2*pi*(1-$))*(1-#ppt_y))*(1-$)">
                                          <p:val>
                                            <p:fltVal val="0"/>
                                          </p:val>
                                        </p:tav>
                                        <p:tav tm="100000">
                                          <p:val>
                                            <p:fltVal val="1"/>
                                          </p:val>
                                        </p:tav>
                                      </p:tavLst>
                                    </p:anim>
                                  </p:childTnLst>
                                </p:cTn>
                              </p:par>
                              <p:par>
                                <p:cTn id="143" presetID="15" presetClass="entr" presetSubtype="0" fill="hold" grpId="0" nodeType="withEffect">
                                  <p:stCondLst>
                                    <p:cond delay="0"/>
                                  </p:stCondLst>
                                  <p:childTnLst>
                                    <p:set>
                                      <p:cBhvr>
                                        <p:cTn id="144" dur="1" fill="hold">
                                          <p:stCondLst>
                                            <p:cond delay="0"/>
                                          </p:stCondLst>
                                        </p:cTn>
                                        <p:tgtEl>
                                          <p:spTgt spid="18"/>
                                        </p:tgtEl>
                                        <p:attrNameLst>
                                          <p:attrName>style.visibility</p:attrName>
                                        </p:attrNameLst>
                                      </p:cBhvr>
                                      <p:to>
                                        <p:strVal val="visible"/>
                                      </p:to>
                                    </p:set>
                                    <p:anim calcmode="lin" valueType="num">
                                      <p:cBhvr>
                                        <p:cTn id="145" dur="1000" fill="hold"/>
                                        <p:tgtEl>
                                          <p:spTgt spid="18"/>
                                        </p:tgtEl>
                                        <p:attrNameLst>
                                          <p:attrName>ppt_w</p:attrName>
                                        </p:attrNameLst>
                                      </p:cBhvr>
                                      <p:tavLst>
                                        <p:tav tm="0">
                                          <p:val>
                                            <p:fltVal val="0"/>
                                          </p:val>
                                        </p:tav>
                                        <p:tav tm="100000">
                                          <p:val>
                                            <p:strVal val="#ppt_w"/>
                                          </p:val>
                                        </p:tav>
                                      </p:tavLst>
                                    </p:anim>
                                    <p:anim calcmode="lin" valueType="num">
                                      <p:cBhvr>
                                        <p:cTn id="146" dur="1000" fill="hold"/>
                                        <p:tgtEl>
                                          <p:spTgt spid="18"/>
                                        </p:tgtEl>
                                        <p:attrNameLst>
                                          <p:attrName>ppt_h</p:attrName>
                                        </p:attrNameLst>
                                      </p:cBhvr>
                                      <p:tavLst>
                                        <p:tav tm="0">
                                          <p:val>
                                            <p:fltVal val="0"/>
                                          </p:val>
                                        </p:tav>
                                        <p:tav tm="100000">
                                          <p:val>
                                            <p:strVal val="#ppt_h"/>
                                          </p:val>
                                        </p:tav>
                                      </p:tavLst>
                                    </p:anim>
                                    <p:anim calcmode="lin" valueType="num">
                                      <p:cBhvr>
                                        <p:cTn id="147"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48" dur="1000" fill="hold"/>
                                        <p:tgtEl>
                                          <p:spTgt spid="18"/>
                                        </p:tgtEl>
                                        <p:attrNameLst>
                                          <p:attrName>ppt_y</p:attrName>
                                        </p:attrNameLst>
                                      </p:cBhvr>
                                      <p:tavLst>
                                        <p:tav tm="0" fmla="#ppt_y+(sin(-2*pi*(1-$))*-#ppt_x+cos(-2*pi*(1-$))*(1-#ppt_y))*(1-$)">
                                          <p:val>
                                            <p:fltVal val="0"/>
                                          </p:val>
                                        </p:tav>
                                        <p:tav tm="100000">
                                          <p:val>
                                            <p:fltVal val="1"/>
                                          </p:val>
                                        </p:tav>
                                      </p:tavLst>
                                    </p:anim>
                                  </p:childTnLst>
                                </p:cTn>
                              </p:par>
                              <p:par>
                                <p:cTn id="149" presetID="15" presetClass="entr" presetSubtype="0" fill="hold" grpId="0" nodeType="withEffect">
                                  <p:stCondLst>
                                    <p:cond delay="0"/>
                                  </p:stCondLst>
                                  <p:childTnLst>
                                    <p:set>
                                      <p:cBhvr>
                                        <p:cTn id="150" dur="1" fill="hold">
                                          <p:stCondLst>
                                            <p:cond delay="0"/>
                                          </p:stCondLst>
                                        </p:cTn>
                                        <p:tgtEl>
                                          <p:spTgt spid="6"/>
                                        </p:tgtEl>
                                        <p:attrNameLst>
                                          <p:attrName>style.visibility</p:attrName>
                                        </p:attrNameLst>
                                      </p:cBhvr>
                                      <p:to>
                                        <p:strVal val="visible"/>
                                      </p:to>
                                    </p:set>
                                    <p:anim calcmode="lin" valueType="num">
                                      <p:cBhvr>
                                        <p:cTn id="151" dur="1000" fill="hold"/>
                                        <p:tgtEl>
                                          <p:spTgt spid="6"/>
                                        </p:tgtEl>
                                        <p:attrNameLst>
                                          <p:attrName>ppt_w</p:attrName>
                                        </p:attrNameLst>
                                      </p:cBhvr>
                                      <p:tavLst>
                                        <p:tav tm="0">
                                          <p:val>
                                            <p:fltVal val="0"/>
                                          </p:val>
                                        </p:tav>
                                        <p:tav tm="100000">
                                          <p:val>
                                            <p:strVal val="#ppt_w"/>
                                          </p:val>
                                        </p:tav>
                                      </p:tavLst>
                                    </p:anim>
                                    <p:anim calcmode="lin" valueType="num">
                                      <p:cBhvr>
                                        <p:cTn id="152" dur="1000" fill="hold"/>
                                        <p:tgtEl>
                                          <p:spTgt spid="6"/>
                                        </p:tgtEl>
                                        <p:attrNameLst>
                                          <p:attrName>ppt_h</p:attrName>
                                        </p:attrNameLst>
                                      </p:cBhvr>
                                      <p:tavLst>
                                        <p:tav tm="0">
                                          <p:val>
                                            <p:fltVal val="0"/>
                                          </p:val>
                                        </p:tav>
                                        <p:tav tm="100000">
                                          <p:val>
                                            <p:strVal val="#ppt_h"/>
                                          </p:val>
                                        </p:tav>
                                      </p:tavLst>
                                    </p:anim>
                                    <p:anim calcmode="lin" valueType="num">
                                      <p:cBhvr>
                                        <p:cTn id="15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54" dur="1000" fill="hold"/>
                                        <p:tgtEl>
                                          <p:spTgt spid="6"/>
                                        </p:tgtEl>
                                        <p:attrNameLst>
                                          <p:attrName>ppt_y</p:attrName>
                                        </p:attrNameLst>
                                      </p:cBhvr>
                                      <p:tavLst>
                                        <p:tav tm="0" fmla="#ppt_y+(sin(-2*pi*(1-$))*-#ppt_x+cos(-2*pi*(1-$))*(1-#ppt_y))*(1-$)">
                                          <p:val>
                                            <p:fltVal val="0"/>
                                          </p:val>
                                        </p:tav>
                                        <p:tav tm="100000">
                                          <p:val>
                                            <p:fltVal val="1"/>
                                          </p:val>
                                        </p:tav>
                                      </p:tavLst>
                                    </p:anim>
                                  </p:childTnLst>
                                </p:cTn>
                              </p:par>
                              <p:par>
                                <p:cTn id="155" presetID="15" presetClass="entr" presetSubtype="0" fill="hold" grpId="0" nodeType="withEffect">
                                  <p:stCondLst>
                                    <p:cond delay="0"/>
                                  </p:stCondLst>
                                  <p:childTnLst>
                                    <p:set>
                                      <p:cBhvr>
                                        <p:cTn id="156" dur="1" fill="hold">
                                          <p:stCondLst>
                                            <p:cond delay="0"/>
                                          </p:stCondLst>
                                        </p:cTn>
                                        <p:tgtEl>
                                          <p:spTgt spid="7"/>
                                        </p:tgtEl>
                                        <p:attrNameLst>
                                          <p:attrName>style.visibility</p:attrName>
                                        </p:attrNameLst>
                                      </p:cBhvr>
                                      <p:to>
                                        <p:strVal val="visible"/>
                                      </p:to>
                                    </p:set>
                                    <p:anim calcmode="lin" valueType="num">
                                      <p:cBhvr>
                                        <p:cTn id="157" dur="1000" fill="hold"/>
                                        <p:tgtEl>
                                          <p:spTgt spid="7"/>
                                        </p:tgtEl>
                                        <p:attrNameLst>
                                          <p:attrName>ppt_w</p:attrName>
                                        </p:attrNameLst>
                                      </p:cBhvr>
                                      <p:tavLst>
                                        <p:tav tm="0">
                                          <p:val>
                                            <p:fltVal val="0"/>
                                          </p:val>
                                        </p:tav>
                                        <p:tav tm="100000">
                                          <p:val>
                                            <p:strVal val="#ppt_w"/>
                                          </p:val>
                                        </p:tav>
                                      </p:tavLst>
                                    </p:anim>
                                    <p:anim calcmode="lin" valueType="num">
                                      <p:cBhvr>
                                        <p:cTn id="158" dur="1000" fill="hold"/>
                                        <p:tgtEl>
                                          <p:spTgt spid="7"/>
                                        </p:tgtEl>
                                        <p:attrNameLst>
                                          <p:attrName>ppt_h</p:attrName>
                                        </p:attrNameLst>
                                      </p:cBhvr>
                                      <p:tavLst>
                                        <p:tav tm="0">
                                          <p:val>
                                            <p:fltVal val="0"/>
                                          </p:val>
                                        </p:tav>
                                        <p:tav tm="100000">
                                          <p:val>
                                            <p:strVal val="#ppt_h"/>
                                          </p:val>
                                        </p:tav>
                                      </p:tavLst>
                                    </p:anim>
                                    <p:anim calcmode="lin" valueType="num">
                                      <p:cBhvr>
                                        <p:cTn id="15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6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p:bldP spid="19" grpId="0"/>
      <p:bldP spid="20" grpId="0"/>
      <p:bldP spid="21" grpId="0"/>
      <p:bldP spid="35" grpId="0"/>
      <p:bldP spid="36" grpId="0"/>
      <p:bldP spid="37" grpId="0"/>
      <p:bldP spid="38" grpId="0"/>
      <p:bldP spid="39"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high-school student wants to take a foreign-language class, a music course, and an art course.  The language classes available are French, Spanish, and German.  The music classes available are chorus and band.  The art classes available are drawing and painting.  In how many different ways can the student choose the three classes?</a:t>
            </a:r>
            <a:endParaRPr lang="en-US" dirty="0"/>
          </a:p>
        </p:txBody>
      </p:sp>
      <p:sp>
        <p:nvSpPr>
          <p:cNvPr id="3" name="Title 2"/>
          <p:cNvSpPr>
            <a:spLocks noGrp="1"/>
          </p:cNvSpPr>
          <p:nvPr>
            <p:ph type="title"/>
          </p:nvPr>
        </p:nvSpPr>
        <p:spPr/>
        <p:txBody>
          <a:bodyPr/>
          <a:lstStyle/>
          <a:p>
            <a:r>
              <a:rPr lang="en-US" dirty="0" smtClean="0"/>
              <a:t>Example 2, p. 120</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 – C – P		G – C – P		S – C – P</a:t>
            </a:r>
          </a:p>
          <a:p>
            <a:r>
              <a:rPr lang="en-US" dirty="0" smtClean="0"/>
              <a:t>F – C – D		G – C – D		S – C - D</a:t>
            </a:r>
          </a:p>
          <a:p>
            <a:r>
              <a:rPr lang="en-US" dirty="0" smtClean="0"/>
              <a:t>F – B – P		G – B – P		S – B - P</a:t>
            </a:r>
          </a:p>
          <a:p>
            <a:r>
              <a:rPr lang="en-US" dirty="0" smtClean="0"/>
              <a:t>F – B – D		G – B – D		S – B – D</a:t>
            </a:r>
          </a:p>
          <a:p>
            <a:endParaRPr lang="en-US" dirty="0" smtClean="0"/>
          </a:p>
          <a:p>
            <a:pPr>
              <a:buNone/>
            </a:pPr>
            <a:r>
              <a:rPr lang="en-US" dirty="0" smtClean="0"/>
              <a:t>			     12 possibilities!	</a:t>
            </a:r>
            <a:endParaRPr lang="en-US" dirty="0"/>
          </a:p>
        </p:txBody>
      </p:sp>
      <p:sp>
        <p:nvSpPr>
          <p:cNvPr id="3" name="Title 2"/>
          <p:cNvSpPr>
            <a:spLocks noGrp="1"/>
          </p:cNvSpPr>
          <p:nvPr>
            <p:ph type="title"/>
          </p:nvPr>
        </p:nvSpPr>
        <p:spPr/>
        <p:txBody>
          <a:bodyPr/>
          <a:lstStyle/>
          <a:p>
            <a:r>
              <a:rPr lang="en-US" dirty="0" smtClean="0"/>
              <a:t>Method 1:</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 2:</a:t>
            </a:r>
            <a:endParaRPr lang="en-US" dirty="0"/>
          </a:p>
        </p:txBody>
      </p:sp>
      <p:sp>
        <p:nvSpPr>
          <p:cNvPr id="4" name="TextBox 3"/>
          <p:cNvSpPr txBox="1"/>
          <p:nvPr/>
        </p:nvSpPr>
        <p:spPr>
          <a:xfrm>
            <a:off x="1066800" y="1676400"/>
            <a:ext cx="1053494" cy="369332"/>
          </a:xfrm>
          <a:prstGeom prst="rect">
            <a:avLst/>
          </a:prstGeom>
          <a:noFill/>
        </p:spPr>
        <p:txBody>
          <a:bodyPr wrap="none" rtlCol="0">
            <a:spAutoFit/>
          </a:bodyPr>
          <a:lstStyle/>
          <a:p>
            <a:r>
              <a:rPr lang="en-US" dirty="0"/>
              <a:t>S</a:t>
            </a:r>
            <a:r>
              <a:rPr lang="en-US" dirty="0" smtClean="0"/>
              <a:t>panish</a:t>
            </a:r>
            <a:endParaRPr lang="en-US" dirty="0"/>
          </a:p>
        </p:txBody>
      </p:sp>
      <p:sp>
        <p:nvSpPr>
          <p:cNvPr id="5" name="TextBox 4"/>
          <p:cNvSpPr txBox="1"/>
          <p:nvPr/>
        </p:nvSpPr>
        <p:spPr>
          <a:xfrm>
            <a:off x="1066800" y="3352800"/>
            <a:ext cx="934871" cy="369332"/>
          </a:xfrm>
          <a:prstGeom prst="rect">
            <a:avLst/>
          </a:prstGeom>
          <a:noFill/>
        </p:spPr>
        <p:txBody>
          <a:bodyPr wrap="none" rtlCol="0">
            <a:spAutoFit/>
          </a:bodyPr>
          <a:lstStyle/>
          <a:p>
            <a:r>
              <a:rPr lang="en-US" dirty="0"/>
              <a:t>F</a:t>
            </a:r>
            <a:r>
              <a:rPr lang="en-US" dirty="0" smtClean="0"/>
              <a:t>rench</a:t>
            </a:r>
            <a:endParaRPr lang="en-US" dirty="0"/>
          </a:p>
        </p:txBody>
      </p:sp>
      <p:sp>
        <p:nvSpPr>
          <p:cNvPr id="6" name="TextBox 5"/>
          <p:cNvSpPr txBox="1"/>
          <p:nvPr/>
        </p:nvSpPr>
        <p:spPr>
          <a:xfrm>
            <a:off x="990600" y="5181600"/>
            <a:ext cx="1059906" cy="369332"/>
          </a:xfrm>
          <a:prstGeom prst="rect">
            <a:avLst/>
          </a:prstGeom>
          <a:noFill/>
        </p:spPr>
        <p:txBody>
          <a:bodyPr wrap="none" rtlCol="0">
            <a:spAutoFit/>
          </a:bodyPr>
          <a:lstStyle/>
          <a:p>
            <a:r>
              <a:rPr lang="en-US" dirty="0" smtClean="0"/>
              <a:t>German</a:t>
            </a:r>
            <a:endParaRPr lang="en-US" dirty="0"/>
          </a:p>
        </p:txBody>
      </p:sp>
      <p:sp>
        <p:nvSpPr>
          <p:cNvPr id="7" name="TextBox 6"/>
          <p:cNvSpPr txBox="1"/>
          <p:nvPr/>
        </p:nvSpPr>
        <p:spPr>
          <a:xfrm>
            <a:off x="2971800" y="1295400"/>
            <a:ext cx="990600" cy="369332"/>
          </a:xfrm>
          <a:prstGeom prst="rect">
            <a:avLst/>
          </a:prstGeom>
          <a:noFill/>
        </p:spPr>
        <p:txBody>
          <a:bodyPr wrap="square" rtlCol="0">
            <a:spAutoFit/>
          </a:bodyPr>
          <a:lstStyle/>
          <a:p>
            <a:r>
              <a:rPr lang="en-US" dirty="0" smtClean="0"/>
              <a:t>chorus</a:t>
            </a:r>
            <a:endParaRPr lang="en-US" dirty="0"/>
          </a:p>
        </p:txBody>
      </p:sp>
      <p:sp>
        <p:nvSpPr>
          <p:cNvPr id="8" name="TextBox 7"/>
          <p:cNvSpPr txBox="1"/>
          <p:nvPr/>
        </p:nvSpPr>
        <p:spPr>
          <a:xfrm>
            <a:off x="2971800" y="1905000"/>
            <a:ext cx="914400" cy="369332"/>
          </a:xfrm>
          <a:prstGeom prst="rect">
            <a:avLst/>
          </a:prstGeom>
          <a:noFill/>
        </p:spPr>
        <p:txBody>
          <a:bodyPr wrap="square" rtlCol="0">
            <a:spAutoFit/>
          </a:bodyPr>
          <a:lstStyle/>
          <a:p>
            <a:r>
              <a:rPr lang="en-US" dirty="0"/>
              <a:t> </a:t>
            </a:r>
            <a:r>
              <a:rPr lang="en-US" dirty="0" smtClean="0"/>
              <a:t>band</a:t>
            </a:r>
            <a:endParaRPr lang="en-US" dirty="0"/>
          </a:p>
        </p:txBody>
      </p:sp>
      <p:sp>
        <p:nvSpPr>
          <p:cNvPr id="9" name="TextBox 8"/>
          <p:cNvSpPr txBox="1"/>
          <p:nvPr/>
        </p:nvSpPr>
        <p:spPr>
          <a:xfrm>
            <a:off x="2895600" y="3657600"/>
            <a:ext cx="747320" cy="369332"/>
          </a:xfrm>
          <a:prstGeom prst="rect">
            <a:avLst/>
          </a:prstGeom>
          <a:noFill/>
        </p:spPr>
        <p:txBody>
          <a:bodyPr wrap="none" rtlCol="0">
            <a:spAutoFit/>
          </a:bodyPr>
          <a:lstStyle/>
          <a:p>
            <a:r>
              <a:rPr lang="en-US" dirty="0" smtClean="0"/>
              <a:t>band</a:t>
            </a:r>
            <a:endParaRPr lang="en-US" dirty="0"/>
          </a:p>
        </p:txBody>
      </p:sp>
      <p:sp>
        <p:nvSpPr>
          <p:cNvPr id="10" name="TextBox 9"/>
          <p:cNvSpPr txBox="1"/>
          <p:nvPr/>
        </p:nvSpPr>
        <p:spPr>
          <a:xfrm>
            <a:off x="2819400" y="2819400"/>
            <a:ext cx="941283" cy="369332"/>
          </a:xfrm>
          <a:prstGeom prst="rect">
            <a:avLst/>
          </a:prstGeom>
          <a:noFill/>
        </p:spPr>
        <p:txBody>
          <a:bodyPr wrap="none" rtlCol="0">
            <a:spAutoFit/>
          </a:bodyPr>
          <a:lstStyle/>
          <a:p>
            <a:r>
              <a:rPr lang="en-US" dirty="0" smtClean="0"/>
              <a:t>chorus</a:t>
            </a:r>
            <a:endParaRPr lang="en-US" dirty="0"/>
          </a:p>
        </p:txBody>
      </p:sp>
      <p:sp>
        <p:nvSpPr>
          <p:cNvPr id="11" name="TextBox 10"/>
          <p:cNvSpPr txBox="1"/>
          <p:nvPr/>
        </p:nvSpPr>
        <p:spPr>
          <a:xfrm>
            <a:off x="2895600" y="4724400"/>
            <a:ext cx="941283" cy="369332"/>
          </a:xfrm>
          <a:prstGeom prst="rect">
            <a:avLst/>
          </a:prstGeom>
          <a:noFill/>
        </p:spPr>
        <p:txBody>
          <a:bodyPr wrap="none" rtlCol="0">
            <a:spAutoFit/>
          </a:bodyPr>
          <a:lstStyle/>
          <a:p>
            <a:r>
              <a:rPr lang="en-US" dirty="0" smtClean="0"/>
              <a:t>chorus</a:t>
            </a:r>
            <a:endParaRPr lang="en-US" dirty="0"/>
          </a:p>
        </p:txBody>
      </p:sp>
      <p:sp>
        <p:nvSpPr>
          <p:cNvPr id="12" name="TextBox 11"/>
          <p:cNvSpPr txBox="1"/>
          <p:nvPr/>
        </p:nvSpPr>
        <p:spPr>
          <a:xfrm>
            <a:off x="2895600" y="5791200"/>
            <a:ext cx="747320" cy="369332"/>
          </a:xfrm>
          <a:prstGeom prst="rect">
            <a:avLst/>
          </a:prstGeom>
          <a:noFill/>
        </p:spPr>
        <p:txBody>
          <a:bodyPr wrap="none" rtlCol="0">
            <a:spAutoFit/>
          </a:bodyPr>
          <a:lstStyle/>
          <a:p>
            <a:r>
              <a:rPr lang="en-US" dirty="0" smtClean="0"/>
              <a:t>band</a:t>
            </a:r>
            <a:endParaRPr lang="en-US" dirty="0"/>
          </a:p>
        </p:txBody>
      </p:sp>
      <p:sp>
        <p:nvSpPr>
          <p:cNvPr id="16" name="TextBox 15"/>
          <p:cNvSpPr txBox="1"/>
          <p:nvPr/>
        </p:nvSpPr>
        <p:spPr>
          <a:xfrm>
            <a:off x="4724400" y="609600"/>
            <a:ext cx="1295400" cy="369332"/>
          </a:xfrm>
          <a:prstGeom prst="rect">
            <a:avLst/>
          </a:prstGeom>
          <a:noFill/>
        </p:spPr>
        <p:txBody>
          <a:bodyPr wrap="square" rtlCol="0">
            <a:spAutoFit/>
          </a:bodyPr>
          <a:lstStyle/>
          <a:p>
            <a:r>
              <a:rPr lang="en-US" dirty="0" smtClean="0"/>
              <a:t>drawing</a:t>
            </a:r>
            <a:endParaRPr lang="en-US" dirty="0"/>
          </a:p>
        </p:txBody>
      </p:sp>
      <p:sp>
        <p:nvSpPr>
          <p:cNvPr id="18" name="TextBox 17"/>
          <p:cNvSpPr txBox="1"/>
          <p:nvPr/>
        </p:nvSpPr>
        <p:spPr>
          <a:xfrm>
            <a:off x="4648200" y="1600200"/>
            <a:ext cx="1295400" cy="369332"/>
          </a:xfrm>
          <a:prstGeom prst="rect">
            <a:avLst/>
          </a:prstGeom>
          <a:noFill/>
        </p:spPr>
        <p:txBody>
          <a:bodyPr wrap="square" rtlCol="0">
            <a:spAutoFit/>
          </a:bodyPr>
          <a:lstStyle/>
          <a:p>
            <a:r>
              <a:rPr lang="en-US" dirty="0" smtClean="0"/>
              <a:t>drawing</a:t>
            </a:r>
            <a:endParaRPr lang="en-US" dirty="0"/>
          </a:p>
        </p:txBody>
      </p:sp>
      <p:sp>
        <p:nvSpPr>
          <p:cNvPr id="21" name="TextBox 20"/>
          <p:cNvSpPr txBox="1"/>
          <p:nvPr/>
        </p:nvSpPr>
        <p:spPr>
          <a:xfrm>
            <a:off x="4648200" y="2362200"/>
            <a:ext cx="1295400" cy="369332"/>
          </a:xfrm>
          <a:prstGeom prst="rect">
            <a:avLst/>
          </a:prstGeom>
          <a:noFill/>
        </p:spPr>
        <p:txBody>
          <a:bodyPr wrap="square" rtlCol="0">
            <a:spAutoFit/>
          </a:bodyPr>
          <a:lstStyle/>
          <a:p>
            <a:r>
              <a:rPr lang="en-US" dirty="0" smtClean="0"/>
              <a:t>drawing</a:t>
            </a:r>
            <a:endParaRPr lang="en-US" dirty="0"/>
          </a:p>
        </p:txBody>
      </p:sp>
      <p:sp>
        <p:nvSpPr>
          <p:cNvPr id="22" name="TextBox 21"/>
          <p:cNvSpPr txBox="1"/>
          <p:nvPr/>
        </p:nvSpPr>
        <p:spPr>
          <a:xfrm>
            <a:off x="4724400" y="3124200"/>
            <a:ext cx="1295400" cy="369332"/>
          </a:xfrm>
          <a:prstGeom prst="rect">
            <a:avLst/>
          </a:prstGeom>
          <a:noFill/>
        </p:spPr>
        <p:txBody>
          <a:bodyPr wrap="square" rtlCol="0">
            <a:spAutoFit/>
          </a:bodyPr>
          <a:lstStyle/>
          <a:p>
            <a:r>
              <a:rPr lang="en-US" dirty="0" smtClean="0"/>
              <a:t>drawing</a:t>
            </a:r>
            <a:endParaRPr lang="en-US" dirty="0"/>
          </a:p>
        </p:txBody>
      </p:sp>
      <p:sp>
        <p:nvSpPr>
          <p:cNvPr id="23" name="TextBox 22"/>
          <p:cNvSpPr txBox="1"/>
          <p:nvPr/>
        </p:nvSpPr>
        <p:spPr>
          <a:xfrm>
            <a:off x="4724400" y="4419600"/>
            <a:ext cx="1295400" cy="369332"/>
          </a:xfrm>
          <a:prstGeom prst="rect">
            <a:avLst/>
          </a:prstGeom>
          <a:noFill/>
        </p:spPr>
        <p:txBody>
          <a:bodyPr wrap="square" rtlCol="0">
            <a:spAutoFit/>
          </a:bodyPr>
          <a:lstStyle/>
          <a:p>
            <a:r>
              <a:rPr lang="en-US" dirty="0" smtClean="0"/>
              <a:t>drawing</a:t>
            </a:r>
            <a:endParaRPr lang="en-US" dirty="0"/>
          </a:p>
        </p:txBody>
      </p:sp>
      <p:sp>
        <p:nvSpPr>
          <p:cNvPr id="24" name="TextBox 23"/>
          <p:cNvSpPr txBox="1"/>
          <p:nvPr/>
        </p:nvSpPr>
        <p:spPr>
          <a:xfrm>
            <a:off x="4724400" y="5410200"/>
            <a:ext cx="1295400" cy="369332"/>
          </a:xfrm>
          <a:prstGeom prst="rect">
            <a:avLst/>
          </a:prstGeom>
          <a:noFill/>
        </p:spPr>
        <p:txBody>
          <a:bodyPr wrap="square" rtlCol="0">
            <a:spAutoFit/>
          </a:bodyPr>
          <a:lstStyle/>
          <a:p>
            <a:r>
              <a:rPr lang="en-US" dirty="0" smtClean="0"/>
              <a:t>drawing</a:t>
            </a:r>
            <a:endParaRPr lang="en-US" dirty="0"/>
          </a:p>
        </p:txBody>
      </p:sp>
      <p:sp>
        <p:nvSpPr>
          <p:cNvPr id="25" name="TextBox 24"/>
          <p:cNvSpPr txBox="1"/>
          <p:nvPr/>
        </p:nvSpPr>
        <p:spPr>
          <a:xfrm>
            <a:off x="4648200" y="1219200"/>
            <a:ext cx="1295400" cy="369332"/>
          </a:xfrm>
          <a:prstGeom prst="rect">
            <a:avLst/>
          </a:prstGeom>
          <a:noFill/>
        </p:spPr>
        <p:txBody>
          <a:bodyPr wrap="square" rtlCol="0">
            <a:spAutoFit/>
          </a:bodyPr>
          <a:lstStyle/>
          <a:p>
            <a:r>
              <a:rPr lang="en-US" dirty="0" smtClean="0"/>
              <a:t>painting</a:t>
            </a:r>
            <a:endParaRPr lang="en-US" dirty="0"/>
          </a:p>
        </p:txBody>
      </p:sp>
      <p:sp>
        <p:nvSpPr>
          <p:cNvPr id="29" name="TextBox 28"/>
          <p:cNvSpPr txBox="1"/>
          <p:nvPr/>
        </p:nvSpPr>
        <p:spPr>
          <a:xfrm>
            <a:off x="4648200" y="1981200"/>
            <a:ext cx="1295400" cy="369332"/>
          </a:xfrm>
          <a:prstGeom prst="rect">
            <a:avLst/>
          </a:prstGeom>
          <a:noFill/>
        </p:spPr>
        <p:txBody>
          <a:bodyPr wrap="square" rtlCol="0">
            <a:spAutoFit/>
          </a:bodyPr>
          <a:lstStyle/>
          <a:p>
            <a:r>
              <a:rPr lang="en-US" dirty="0" smtClean="0"/>
              <a:t>painting</a:t>
            </a:r>
            <a:endParaRPr lang="en-US" dirty="0"/>
          </a:p>
        </p:txBody>
      </p:sp>
      <p:sp>
        <p:nvSpPr>
          <p:cNvPr id="30" name="TextBox 29"/>
          <p:cNvSpPr txBox="1"/>
          <p:nvPr/>
        </p:nvSpPr>
        <p:spPr>
          <a:xfrm>
            <a:off x="4648200" y="2667000"/>
            <a:ext cx="1295400" cy="369332"/>
          </a:xfrm>
          <a:prstGeom prst="rect">
            <a:avLst/>
          </a:prstGeom>
          <a:noFill/>
        </p:spPr>
        <p:txBody>
          <a:bodyPr wrap="square" rtlCol="0">
            <a:spAutoFit/>
          </a:bodyPr>
          <a:lstStyle/>
          <a:p>
            <a:r>
              <a:rPr lang="en-US" dirty="0" smtClean="0"/>
              <a:t>painting</a:t>
            </a:r>
            <a:endParaRPr lang="en-US" dirty="0"/>
          </a:p>
        </p:txBody>
      </p:sp>
      <p:sp>
        <p:nvSpPr>
          <p:cNvPr id="31" name="TextBox 30"/>
          <p:cNvSpPr txBox="1"/>
          <p:nvPr/>
        </p:nvSpPr>
        <p:spPr>
          <a:xfrm>
            <a:off x="4724400" y="4876800"/>
            <a:ext cx="1295400" cy="369332"/>
          </a:xfrm>
          <a:prstGeom prst="rect">
            <a:avLst/>
          </a:prstGeom>
          <a:noFill/>
        </p:spPr>
        <p:txBody>
          <a:bodyPr wrap="square" rtlCol="0">
            <a:spAutoFit/>
          </a:bodyPr>
          <a:lstStyle/>
          <a:p>
            <a:r>
              <a:rPr lang="en-US" dirty="0" smtClean="0"/>
              <a:t>painting</a:t>
            </a:r>
            <a:endParaRPr lang="en-US" dirty="0"/>
          </a:p>
        </p:txBody>
      </p:sp>
      <p:sp>
        <p:nvSpPr>
          <p:cNvPr id="32" name="TextBox 31"/>
          <p:cNvSpPr txBox="1"/>
          <p:nvPr/>
        </p:nvSpPr>
        <p:spPr>
          <a:xfrm>
            <a:off x="4648200" y="3733800"/>
            <a:ext cx="1295400" cy="369332"/>
          </a:xfrm>
          <a:prstGeom prst="rect">
            <a:avLst/>
          </a:prstGeom>
          <a:noFill/>
        </p:spPr>
        <p:txBody>
          <a:bodyPr wrap="square" rtlCol="0">
            <a:spAutoFit/>
          </a:bodyPr>
          <a:lstStyle/>
          <a:p>
            <a:r>
              <a:rPr lang="en-US" dirty="0" smtClean="0"/>
              <a:t>painting</a:t>
            </a:r>
            <a:endParaRPr lang="en-US" dirty="0"/>
          </a:p>
        </p:txBody>
      </p:sp>
      <p:sp>
        <p:nvSpPr>
          <p:cNvPr id="33" name="TextBox 32"/>
          <p:cNvSpPr txBox="1"/>
          <p:nvPr/>
        </p:nvSpPr>
        <p:spPr>
          <a:xfrm>
            <a:off x="4800600" y="6096000"/>
            <a:ext cx="1295400" cy="369332"/>
          </a:xfrm>
          <a:prstGeom prst="rect">
            <a:avLst/>
          </a:prstGeom>
          <a:noFill/>
        </p:spPr>
        <p:txBody>
          <a:bodyPr wrap="square" rtlCol="0">
            <a:spAutoFit/>
          </a:bodyPr>
          <a:lstStyle/>
          <a:p>
            <a:r>
              <a:rPr lang="en-US" dirty="0" smtClean="0"/>
              <a:t>painting</a:t>
            </a:r>
            <a:endParaRPr lang="en-US" dirty="0"/>
          </a:p>
        </p:txBody>
      </p:sp>
      <p:cxnSp>
        <p:nvCxnSpPr>
          <p:cNvPr id="35" name="Straight Connector 34"/>
          <p:cNvCxnSpPr/>
          <p:nvPr/>
        </p:nvCxnSpPr>
        <p:spPr>
          <a:xfrm flipV="1">
            <a:off x="1981200" y="1447800"/>
            <a:ext cx="10668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10" idx="1"/>
          </p:cNvCxnSpPr>
          <p:nvPr/>
        </p:nvCxnSpPr>
        <p:spPr>
          <a:xfrm flipV="1">
            <a:off x="1905000" y="3004066"/>
            <a:ext cx="914400" cy="424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1981200" y="4876800"/>
            <a:ext cx="914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6" idx="1"/>
          </p:cNvCxnSpPr>
          <p:nvPr/>
        </p:nvCxnSpPr>
        <p:spPr>
          <a:xfrm flipV="1">
            <a:off x="3810000" y="794266"/>
            <a:ext cx="914400" cy="5773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endCxn id="18" idx="1"/>
          </p:cNvCxnSpPr>
          <p:nvPr/>
        </p:nvCxnSpPr>
        <p:spPr>
          <a:xfrm flipV="1">
            <a:off x="3657600" y="1784866"/>
            <a:ext cx="990600" cy="2725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21" idx="1"/>
          </p:cNvCxnSpPr>
          <p:nvPr/>
        </p:nvCxnSpPr>
        <p:spPr>
          <a:xfrm flipV="1">
            <a:off x="3657600" y="2546866"/>
            <a:ext cx="990600" cy="3487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9" idx="3"/>
          </p:cNvCxnSpPr>
          <p:nvPr/>
        </p:nvCxnSpPr>
        <p:spPr>
          <a:xfrm flipV="1">
            <a:off x="3642920" y="3276600"/>
            <a:ext cx="1081480" cy="565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endCxn id="23" idx="1"/>
          </p:cNvCxnSpPr>
          <p:nvPr/>
        </p:nvCxnSpPr>
        <p:spPr>
          <a:xfrm flipV="1">
            <a:off x="3733800" y="4604266"/>
            <a:ext cx="990600" cy="272534"/>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24" idx="1"/>
          </p:cNvCxnSpPr>
          <p:nvPr/>
        </p:nvCxnSpPr>
        <p:spPr>
          <a:xfrm flipV="1">
            <a:off x="3581400" y="5594866"/>
            <a:ext cx="1143000" cy="348734"/>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endCxn id="8" idx="1"/>
          </p:cNvCxnSpPr>
          <p:nvPr/>
        </p:nvCxnSpPr>
        <p:spPr>
          <a:xfrm>
            <a:off x="1981200" y="1828800"/>
            <a:ext cx="990600" cy="260866"/>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905000" y="3505200"/>
            <a:ext cx="990600" cy="26086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12" idx="1"/>
          </p:cNvCxnSpPr>
          <p:nvPr/>
        </p:nvCxnSpPr>
        <p:spPr>
          <a:xfrm>
            <a:off x="1981200" y="5334000"/>
            <a:ext cx="914400" cy="64186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25" idx="1"/>
          </p:cNvCxnSpPr>
          <p:nvPr/>
        </p:nvCxnSpPr>
        <p:spPr>
          <a:xfrm flipV="1">
            <a:off x="3810000" y="1403866"/>
            <a:ext cx="838200" cy="43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endCxn id="29" idx="1"/>
          </p:cNvCxnSpPr>
          <p:nvPr/>
        </p:nvCxnSpPr>
        <p:spPr>
          <a:xfrm>
            <a:off x="3657600" y="2057400"/>
            <a:ext cx="990600" cy="10846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endCxn id="30" idx="1"/>
          </p:cNvCxnSpPr>
          <p:nvPr/>
        </p:nvCxnSpPr>
        <p:spPr>
          <a:xfrm flipV="1">
            <a:off x="3657600" y="2851666"/>
            <a:ext cx="990600" cy="43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9" idx="3"/>
            <a:endCxn id="32" idx="1"/>
          </p:cNvCxnSpPr>
          <p:nvPr/>
        </p:nvCxnSpPr>
        <p:spPr>
          <a:xfrm>
            <a:off x="3642920" y="3842266"/>
            <a:ext cx="100528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33800" y="4876800"/>
            <a:ext cx="990600" cy="10846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endCxn id="33" idx="1"/>
          </p:cNvCxnSpPr>
          <p:nvPr/>
        </p:nvCxnSpPr>
        <p:spPr>
          <a:xfrm>
            <a:off x="3581400" y="5943600"/>
            <a:ext cx="1219200" cy="33706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406</TotalTime>
  <Words>650</Words>
  <Application>Microsoft Office PowerPoint</Application>
  <PresentationFormat>On-screen Show (4:3)</PresentationFormat>
  <Paragraphs>159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Getting Started…</vt:lpstr>
      <vt:lpstr>The multiplication Counting Principle</vt:lpstr>
      <vt:lpstr>Multiplication Counting Principle</vt:lpstr>
      <vt:lpstr>Example 1 , p. 119</vt:lpstr>
      <vt:lpstr>Coin Flip</vt:lpstr>
      <vt:lpstr>Slide 6</vt:lpstr>
      <vt:lpstr>Example 2, p. 120</vt:lpstr>
      <vt:lpstr>Method 1:</vt:lpstr>
      <vt:lpstr>Method 2:</vt:lpstr>
      <vt:lpstr>Method 3:</vt:lpstr>
      <vt:lpstr>Example 3, p. 121</vt:lpstr>
      <vt:lpstr>Slide 12</vt:lpstr>
      <vt:lpstr>Example 4, p. 121</vt:lpstr>
      <vt:lpstr>Homework:</vt:lpstr>
    </vt:vector>
  </TitlesOfParts>
  <Company>Wayne Highlands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multiplication Counting Principle</dc:title>
  <dc:creator>teacher</dc:creator>
  <cp:lastModifiedBy>teacher</cp:lastModifiedBy>
  <cp:revision>5</cp:revision>
  <dcterms:created xsi:type="dcterms:W3CDTF">2009-11-29T15:26:17Z</dcterms:created>
  <dcterms:modified xsi:type="dcterms:W3CDTF">2009-12-03T16:46:20Z</dcterms:modified>
</cp:coreProperties>
</file>