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22363A-4FEA-42CF-994B-E7BFB8A80029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FBE631-AB23-41E1-B51C-E2D334988CD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 (section 2.10)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as many of the following as you can without a calculator.  Then use a calculator to find the rest.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1.) 1 ∙ 2 ∙ 3 ∙ 4 =</a:t>
            </a:r>
          </a:p>
          <a:p>
            <a:pPr>
              <a:buNone/>
            </a:pPr>
            <a:r>
              <a:rPr lang="en-US" dirty="0" smtClean="0"/>
              <a:t>2.) 1 ∙ 2 ∙ 3 ∙ 4 ∙ 5 = </a:t>
            </a:r>
          </a:p>
          <a:p>
            <a:pPr>
              <a:buNone/>
            </a:pPr>
            <a:r>
              <a:rPr lang="en-US" dirty="0" smtClean="0"/>
              <a:t>3.) 1 ∙ 2 ∙ 3 ∙ 4 ∙ 5 ∙ 6 = </a:t>
            </a:r>
          </a:p>
          <a:p>
            <a:pPr>
              <a:buNone/>
            </a:pPr>
            <a:r>
              <a:rPr lang="en-US" dirty="0" smtClean="0"/>
              <a:t>4.) 1 ∙ 2 ∙ 3 ∙ 4 ∙ 5 ∙ 6 ∙ 7 =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5.)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715000"/>
            <a:ext cx="3048000" cy="78377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67000" y="3276600"/>
            <a:ext cx="5373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24</a:t>
            </a:r>
            <a:endParaRPr lang="en-US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4191000"/>
            <a:ext cx="7056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720</a:t>
            </a:r>
            <a:endParaRPr lang="en-US" sz="2700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3810000"/>
            <a:ext cx="64793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120</a:t>
            </a:r>
            <a:endParaRPr lang="en-US" sz="2700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5943600"/>
            <a:ext cx="5373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42</a:t>
            </a:r>
            <a:endParaRPr lang="en-US" sz="27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4800600"/>
            <a:ext cx="9026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5040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385048" cy="1828800"/>
          </a:xfrm>
        </p:spPr>
        <p:txBody>
          <a:bodyPr/>
          <a:lstStyle/>
          <a:p>
            <a:r>
              <a:rPr lang="en-US" dirty="0" smtClean="0"/>
              <a:t>Factorials and Permutations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n!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Permutation Theorem: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514600"/>
            <a:ext cx="7458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Read ,  “n factorial”  - it means the product of the</a:t>
            </a:r>
          </a:p>
          <a:p>
            <a:pPr algn="ctr"/>
            <a:r>
              <a:rPr lang="en-US" sz="2700" dirty="0" smtClean="0"/>
              <a:t> integers from n to 1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3810000"/>
            <a:ext cx="53309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>
                <a:solidFill>
                  <a:srgbClr val="00B0F0"/>
                </a:solidFill>
              </a:rPr>
              <a:t>Example:  5! =   5 ∙ 4 ∙ 3 ∙ 2 ∙ 1 = 120 </a:t>
            </a:r>
            <a:endParaRPr lang="en-US" sz="27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800600"/>
            <a:ext cx="6633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smtClean="0"/>
              <a:t>there are n! possible ways to put n different </a:t>
            </a:r>
          </a:p>
          <a:p>
            <a:pPr algn="ctr"/>
            <a:r>
              <a:rPr lang="en-US" sz="2700" dirty="0" smtClean="0"/>
              <a:t>Items when each is used exactly once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4800600"/>
            <a:ext cx="7375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Fancy way of saying..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5867400"/>
            <a:ext cx="337374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ORDER MATTERS!!!!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(2.9B - # 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how many ways can 12 children line up at the drinking fountain?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many ways are there if this week’s “front captain” is first?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906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64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384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1242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100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958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816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674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294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914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153400" y="3429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1000" y="2971800"/>
            <a:ext cx="471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12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990600" y="2971800"/>
            <a:ext cx="409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11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676400" y="2971800"/>
            <a:ext cx="490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438400" y="297180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00400" y="29718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10000" y="2971800"/>
            <a:ext cx="357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5800" y="29718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81600" y="2971800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67400" y="29718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29400" y="2971800"/>
            <a:ext cx="348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91400" y="297180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305800" y="2971800"/>
            <a:ext cx="2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8200" y="3124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447800" y="3124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09800" y="3124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971800" y="3124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581400" y="3048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267200" y="3048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953000" y="3048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638800" y="3162837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4008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162800" y="3124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924800" y="3048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57912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5532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3152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80772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791200" y="56388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53200" y="5638800"/>
            <a:ext cx="348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315200" y="563880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62600" y="5791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324600" y="5791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086600" y="5791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cxnSp>
        <p:nvCxnSpPr>
          <p:cNvPr id="89" name="Straight Connector 88"/>
          <p:cNvCxnSpPr/>
          <p:nvPr/>
        </p:nvCxnSpPr>
        <p:spPr>
          <a:xfrm>
            <a:off x="3048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384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4958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81000" y="5638800"/>
            <a:ext cx="2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93" name="TextBox 92"/>
          <p:cNvSpPr txBox="1"/>
          <p:nvPr/>
        </p:nvSpPr>
        <p:spPr>
          <a:xfrm>
            <a:off x="990600" y="5638800"/>
            <a:ext cx="409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11</a:t>
            </a:r>
            <a:endParaRPr lang="en-US" sz="2800" dirty="0"/>
          </a:p>
        </p:txBody>
      </p:sp>
      <p:sp>
        <p:nvSpPr>
          <p:cNvPr id="94" name="TextBox 93"/>
          <p:cNvSpPr txBox="1"/>
          <p:nvPr/>
        </p:nvSpPr>
        <p:spPr>
          <a:xfrm>
            <a:off x="1676400" y="5638800"/>
            <a:ext cx="490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</a:t>
            </a:r>
            <a:endParaRPr lang="en-US" sz="2800" dirty="0"/>
          </a:p>
        </p:txBody>
      </p:sp>
      <p:sp>
        <p:nvSpPr>
          <p:cNvPr id="95" name="TextBox 94"/>
          <p:cNvSpPr txBox="1"/>
          <p:nvPr/>
        </p:nvSpPr>
        <p:spPr>
          <a:xfrm>
            <a:off x="2438400" y="563880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9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200400" y="56388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8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810000" y="5638800"/>
            <a:ext cx="357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7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495800" y="56388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181600" y="5638800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5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838200" y="5791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1447800" y="5791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2209800" y="57912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2971800" y="5791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3581400" y="5715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4267200" y="5715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4953000" y="57150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9144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16764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200400" y="60960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8100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105400" y="60960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8153400" y="5638800"/>
            <a:ext cx="2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362200" y="3733800"/>
            <a:ext cx="34545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12! = 479,001,600 ways</a:t>
            </a:r>
            <a:endParaRPr lang="en-US" sz="2700" dirty="0"/>
          </a:p>
        </p:txBody>
      </p:sp>
      <p:sp>
        <p:nvSpPr>
          <p:cNvPr id="118" name="TextBox 117"/>
          <p:cNvSpPr txBox="1"/>
          <p:nvPr/>
        </p:nvSpPr>
        <p:spPr>
          <a:xfrm>
            <a:off x="2438400" y="4800600"/>
            <a:ext cx="32228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11! = 39,916,600 ways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4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45" grpId="0"/>
      <p:bldP spid="46" grpId="0"/>
      <p:bldP spid="47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15" grpId="0"/>
      <p:bldP spid="116" grpId="0"/>
      <p:bldP spid="1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without a calculator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Which is larger?   2! ∙ 3!    Or  (2 ∙ 3) !</a:t>
            </a:r>
          </a:p>
          <a:p>
            <a:pPr>
              <a:buNone/>
            </a:pPr>
            <a:r>
              <a:rPr lang="en-US" dirty="0" smtClean="0"/>
              <a:t>				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981200"/>
            <a:ext cx="838200" cy="12573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4953000"/>
            <a:ext cx="27334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2! ∙  3! = 2 * 6 = 12</a:t>
            </a:r>
            <a:endParaRPr lang="en-US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791200"/>
            <a:ext cx="44278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6! = 6 ∙  5 ∙  4 ∙  3 ∙  2 ∙  1 = 720</a:t>
            </a:r>
            <a:endParaRPr lang="en-US" sz="2700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2209800"/>
            <a:ext cx="1905000" cy="7295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181600" y="2286000"/>
            <a:ext cx="19991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12 ∙ 11  = </a:t>
            </a:r>
            <a:r>
              <a:rPr lang="en-US" sz="2700" dirty="0" smtClean="0"/>
              <a:t>132  </a:t>
            </a:r>
            <a:endParaRPr lang="en-US" sz="2700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05000" y="2209800"/>
            <a:ext cx="724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 = 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2133600"/>
            <a:ext cx="724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 =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 sprinters are running in a race.  If there are no ties, in how many ways can</a:t>
            </a:r>
          </a:p>
          <a:p>
            <a:endParaRPr lang="en-US" dirty="0" smtClean="0"/>
          </a:p>
          <a:p>
            <a:r>
              <a:rPr lang="en-US" dirty="0" smtClean="0"/>
              <a:t>1. First place be awarded?</a:t>
            </a:r>
          </a:p>
          <a:p>
            <a:endParaRPr lang="en-US" dirty="0" smtClean="0"/>
          </a:p>
          <a:p>
            <a:r>
              <a:rPr lang="en-US" dirty="0" smtClean="0"/>
              <a:t>2. First and second place be awarded?  </a:t>
            </a:r>
          </a:p>
          <a:p>
            <a:endParaRPr lang="en-US" dirty="0" smtClean="0"/>
          </a:p>
          <a:p>
            <a:r>
              <a:rPr lang="en-US" dirty="0" smtClean="0"/>
              <a:t>3.  All 11 places be awarded? 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3276600"/>
            <a:ext cx="12799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11  ways</a:t>
            </a:r>
            <a:endParaRPr lang="en-US" sz="2700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4191000"/>
            <a:ext cx="409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11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4191000"/>
            <a:ext cx="490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4343400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96200" y="4191000"/>
            <a:ext cx="1447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= 121 ways</a:t>
            </a:r>
            <a:endParaRPr lang="en-US" sz="23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5181600"/>
            <a:ext cx="34809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11 ! = 39, 916, 800 ways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500" dirty="0" smtClean="0"/>
              <a:t>Page 129 </a:t>
            </a:r>
          </a:p>
          <a:p>
            <a:pPr algn="ctr">
              <a:buNone/>
            </a:pPr>
            <a:r>
              <a:rPr lang="en-US" sz="4500" dirty="0" smtClean="0"/>
              <a:t>15 - 21</a:t>
            </a:r>
            <a:endParaRPr lang="en-US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</TotalTime>
  <Words>376</Words>
  <Application>Microsoft Office PowerPoint</Application>
  <PresentationFormat>On-screen Show (4:3)</PresentationFormat>
  <Paragraphs>114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Getting Started… (section 2.10)</vt:lpstr>
      <vt:lpstr>Factorials and Permutations</vt:lpstr>
      <vt:lpstr>Definitions</vt:lpstr>
      <vt:lpstr>Example (2.9B - # 9)</vt:lpstr>
      <vt:lpstr>Evaluate without a calculator </vt:lpstr>
      <vt:lpstr>One more…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Started… (section 2.10)</dc:title>
  <dc:creator>teacher</dc:creator>
  <cp:lastModifiedBy>teacher</cp:lastModifiedBy>
  <cp:revision>3</cp:revision>
  <dcterms:created xsi:type="dcterms:W3CDTF">2009-12-06T18:57:56Z</dcterms:created>
  <dcterms:modified xsi:type="dcterms:W3CDTF">2009-12-07T18:22:13Z</dcterms:modified>
</cp:coreProperties>
</file>