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E1FD"/>
    <a:srgbClr val="AB559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1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5ED2-F9C5-4489-BA1C-2E1BA69735C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8760206-91C0-4C6E-93DA-F5A41C51D7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5ED2-F9C5-4489-BA1C-2E1BA69735C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60206-91C0-4C6E-93DA-F5A41C51D7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8760206-91C0-4C6E-93DA-F5A41C51D7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5ED2-F9C5-4489-BA1C-2E1BA69735C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5ED2-F9C5-4489-BA1C-2E1BA69735C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8760206-91C0-4C6E-93DA-F5A41C51D7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5ED2-F9C5-4489-BA1C-2E1BA69735C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8760206-91C0-4C6E-93DA-F5A41C51D7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70B5ED2-F9C5-4489-BA1C-2E1BA69735C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60206-91C0-4C6E-93DA-F5A41C51D7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5ED2-F9C5-4489-BA1C-2E1BA69735C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8760206-91C0-4C6E-93DA-F5A41C51D7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5ED2-F9C5-4489-BA1C-2E1BA69735C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8760206-91C0-4C6E-93DA-F5A41C51D7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5ED2-F9C5-4489-BA1C-2E1BA69735C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8760206-91C0-4C6E-93DA-F5A41C51D7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8760206-91C0-4C6E-93DA-F5A41C51D7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5ED2-F9C5-4489-BA1C-2E1BA69735C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8760206-91C0-4C6E-93DA-F5A41C51D7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70B5ED2-F9C5-4489-BA1C-2E1BA69735C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70B5ED2-F9C5-4489-BA1C-2E1BA69735C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8760206-91C0-4C6E-93DA-F5A41C51D7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1.3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Operations with Sets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Let A = Teachers last names which begin with the letter A.  and B = The set of teachers whose last name begins with a vowel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1. Name </a:t>
            </a:r>
            <a:r>
              <a:rPr lang="en-US" dirty="0" smtClean="0"/>
              <a:t>at least one person in each set.  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  <a:p>
            <a:pPr lvl="1">
              <a:buNone/>
            </a:pPr>
            <a:r>
              <a:rPr lang="en-US" dirty="0" smtClean="0"/>
              <a:t>2.Which set do you think will have more members.  Why?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Union of sets:  The set of elements that are in EITHER    A or B.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Intersection of set:  the set of elements that are in BOTH A and B.</a:t>
            </a:r>
          </a:p>
          <a:p>
            <a:pPr>
              <a:buNone/>
            </a:pPr>
            <a:r>
              <a:rPr lang="en-US" dirty="0" smtClean="0"/>
              <a:t>				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343400" y="5105400"/>
          <a:ext cx="2388870" cy="1085850"/>
        </p:xfrm>
        <a:graphic>
          <a:graphicData uri="http://schemas.openxmlformats.org/presentationml/2006/ole">
            <p:oleObj spid="_x0000_s1026" name="Equation" r:id="rId3" imgW="419040" imgH="19044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352800" y="2667000"/>
          <a:ext cx="2389188" cy="1085850"/>
        </p:xfrm>
        <a:graphic>
          <a:graphicData uri="http://schemas.openxmlformats.org/presentationml/2006/ole">
            <p:oleObj spid="_x0000_s1027" name="Equation" r:id="rId4" imgW="419040" imgH="190440" progId="Equation.3">
              <p:embed/>
            </p:oleObj>
          </a:graphicData>
        </a:graphic>
      </p:graphicFrame>
      <p:sp>
        <p:nvSpPr>
          <p:cNvPr id="6" name="Freeform 5"/>
          <p:cNvSpPr/>
          <p:nvPr/>
        </p:nvSpPr>
        <p:spPr>
          <a:xfrm>
            <a:off x="5300699" y="5718914"/>
            <a:ext cx="446623" cy="11744"/>
          </a:xfrm>
          <a:custGeom>
            <a:avLst/>
            <a:gdLst/>
            <a:ahLst/>
            <a:cxnLst/>
            <a:rect l="0" t="0" r="0" b="0"/>
            <a:pathLst>
              <a:path w="446623" h="11744">
                <a:moveTo>
                  <a:pt x="0" y="0"/>
                </a:moveTo>
                <a:lnTo>
                  <a:pt x="11753" y="0"/>
                </a:lnTo>
                <a:lnTo>
                  <a:pt x="23506" y="0"/>
                </a:lnTo>
                <a:lnTo>
                  <a:pt x="35259" y="0"/>
                </a:lnTo>
                <a:lnTo>
                  <a:pt x="47012" y="0"/>
                </a:lnTo>
                <a:lnTo>
                  <a:pt x="58766" y="0"/>
                </a:lnTo>
                <a:lnTo>
                  <a:pt x="70519" y="0"/>
                </a:lnTo>
                <a:lnTo>
                  <a:pt x="82272" y="0"/>
                </a:lnTo>
                <a:lnTo>
                  <a:pt x="94025" y="0"/>
                </a:lnTo>
                <a:lnTo>
                  <a:pt x="105779" y="0"/>
                </a:lnTo>
                <a:lnTo>
                  <a:pt x="117532" y="0"/>
                </a:lnTo>
                <a:lnTo>
                  <a:pt x="129285" y="0"/>
                </a:lnTo>
                <a:lnTo>
                  <a:pt x="141038" y="0"/>
                </a:lnTo>
                <a:lnTo>
                  <a:pt x="152792" y="11743"/>
                </a:lnTo>
                <a:lnTo>
                  <a:pt x="164545" y="11743"/>
                </a:lnTo>
                <a:lnTo>
                  <a:pt x="176298" y="0"/>
                </a:lnTo>
                <a:lnTo>
                  <a:pt x="188051" y="0"/>
                </a:lnTo>
                <a:lnTo>
                  <a:pt x="199804" y="0"/>
                </a:lnTo>
                <a:lnTo>
                  <a:pt x="211557" y="0"/>
                </a:lnTo>
                <a:lnTo>
                  <a:pt x="223311" y="0"/>
                </a:lnTo>
                <a:lnTo>
                  <a:pt x="235064" y="0"/>
                </a:lnTo>
                <a:lnTo>
                  <a:pt x="246817" y="0"/>
                </a:lnTo>
                <a:lnTo>
                  <a:pt x="258570" y="0"/>
                </a:lnTo>
                <a:lnTo>
                  <a:pt x="270324" y="0"/>
                </a:lnTo>
                <a:lnTo>
                  <a:pt x="282077" y="0"/>
                </a:lnTo>
                <a:lnTo>
                  <a:pt x="293830" y="0"/>
                </a:lnTo>
                <a:lnTo>
                  <a:pt x="305583" y="0"/>
                </a:lnTo>
                <a:lnTo>
                  <a:pt x="317337" y="0"/>
                </a:lnTo>
                <a:lnTo>
                  <a:pt x="329090" y="0"/>
                </a:lnTo>
                <a:lnTo>
                  <a:pt x="340843" y="0"/>
                </a:lnTo>
                <a:lnTo>
                  <a:pt x="352596" y="0"/>
                </a:lnTo>
                <a:lnTo>
                  <a:pt x="364349" y="0"/>
                </a:lnTo>
                <a:lnTo>
                  <a:pt x="376102" y="0"/>
                </a:lnTo>
                <a:lnTo>
                  <a:pt x="387856" y="0"/>
                </a:lnTo>
                <a:lnTo>
                  <a:pt x="399609" y="0"/>
                </a:lnTo>
                <a:lnTo>
                  <a:pt x="411362" y="0"/>
                </a:lnTo>
                <a:lnTo>
                  <a:pt x="423115" y="0"/>
                </a:lnTo>
                <a:lnTo>
                  <a:pt x="434869" y="0"/>
                </a:lnTo>
                <a:lnTo>
                  <a:pt x="446622" y="11743"/>
                </a:lnTo>
                <a:lnTo>
                  <a:pt x="434869" y="11743"/>
                </a:lnTo>
                <a:lnTo>
                  <a:pt x="446622" y="11743"/>
                </a:lnTo>
                <a:lnTo>
                  <a:pt x="446622" y="11743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6287969" y="3628633"/>
            <a:ext cx="1" cy="11744"/>
          </a:xfrm>
          <a:custGeom>
            <a:avLst/>
            <a:gdLst/>
            <a:ahLst/>
            <a:cxnLst/>
            <a:rect l="0" t="0" r="0" b="0"/>
            <a:pathLst>
              <a:path w="1" h="11744">
                <a:moveTo>
                  <a:pt x="0" y="11743"/>
                </a:moveTo>
                <a:lnTo>
                  <a:pt x="0" y="0"/>
                </a:lnTo>
                <a:lnTo>
                  <a:pt x="0" y="11743"/>
                </a:lnTo>
                <a:close/>
              </a:path>
            </a:pathLst>
          </a:custGeom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4266416" y="2583493"/>
            <a:ext cx="470129" cy="223120"/>
          </a:xfrm>
          <a:custGeom>
            <a:avLst/>
            <a:gdLst/>
            <a:ahLst/>
            <a:cxnLst/>
            <a:rect l="0" t="0" r="0" b="0"/>
            <a:pathLst>
              <a:path w="470129" h="223120">
                <a:moveTo>
                  <a:pt x="11753" y="211376"/>
                </a:moveTo>
                <a:lnTo>
                  <a:pt x="11753" y="223119"/>
                </a:lnTo>
                <a:lnTo>
                  <a:pt x="0" y="223119"/>
                </a:lnTo>
                <a:lnTo>
                  <a:pt x="0" y="211376"/>
                </a:lnTo>
                <a:lnTo>
                  <a:pt x="0" y="199633"/>
                </a:lnTo>
                <a:lnTo>
                  <a:pt x="0" y="187890"/>
                </a:lnTo>
                <a:lnTo>
                  <a:pt x="0" y="176147"/>
                </a:lnTo>
                <a:lnTo>
                  <a:pt x="0" y="164404"/>
                </a:lnTo>
                <a:lnTo>
                  <a:pt x="0" y="152661"/>
                </a:lnTo>
                <a:lnTo>
                  <a:pt x="0" y="140918"/>
                </a:lnTo>
                <a:lnTo>
                  <a:pt x="11753" y="140918"/>
                </a:lnTo>
                <a:lnTo>
                  <a:pt x="11753" y="129174"/>
                </a:lnTo>
                <a:lnTo>
                  <a:pt x="23507" y="117431"/>
                </a:lnTo>
                <a:lnTo>
                  <a:pt x="23507" y="105688"/>
                </a:lnTo>
                <a:lnTo>
                  <a:pt x="35260" y="105688"/>
                </a:lnTo>
                <a:lnTo>
                  <a:pt x="47013" y="93945"/>
                </a:lnTo>
                <a:lnTo>
                  <a:pt x="58766" y="82202"/>
                </a:lnTo>
                <a:lnTo>
                  <a:pt x="70519" y="70459"/>
                </a:lnTo>
                <a:lnTo>
                  <a:pt x="82272" y="58715"/>
                </a:lnTo>
                <a:lnTo>
                  <a:pt x="94025" y="46972"/>
                </a:lnTo>
                <a:lnTo>
                  <a:pt x="105779" y="46972"/>
                </a:lnTo>
                <a:lnTo>
                  <a:pt x="105779" y="35229"/>
                </a:lnTo>
                <a:lnTo>
                  <a:pt x="117532" y="35229"/>
                </a:lnTo>
                <a:lnTo>
                  <a:pt x="129285" y="23486"/>
                </a:lnTo>
                <a:lnTo>
                  <a:pt x="141039" y="23486"/>
                </a:lnTo>
                <a:lnTo>
                  <a:pt x="152792" y="23486"/>
                </a:lnTo>
                <a:lnTo>
                  <a:pt x="152792" y="11743"/>
                </a:lnTo>
                <a:lnTo>
                  <a:pt x="164545" y="11743"/>
                </a:lnTo>
                <a:lnTo>
                  <a:pt x="176298" y="11743"/>
                </a:lnTo>
                <a:lnTo>
                  <a:pt x="188052" y="11743"/>
                </a:lnTo>
                <a:lnTo>
                  <a:pt x="199805" y="0"/>
                </a:lnTo>
                <a:lnTo>
                  <a:pt x="211558" y="0"/>
                </a:lnTo>
                <a:lnTo>
                  <a:pt x="223311" y="0"/>
                </a:lnTo>
                <a:lnTo>
                  <a:pt x="235064" y="0"/>
                </a:lnTo>
                <a:lnTo>
                  <a:pt x="246817" y="0"/>
                </a:lnTo>
                <a:lnTo>
                  <a:pt x="258570" y="0"/>
                </a:lnTo>
                <a:lnTo>
                  <a:pt x="270324" y="0"/>
                </a:lnTo>
                <a:lnTo>
                  <a:pt x="282077" y="0"/>
                </a:lnTo>
                <a:lnTo>
                  <a:pt x="293830" y="0"/>
                </a:lnTo>
                <a:lnTo>
                  <a:pt x="293830" y="11743"/>
                </a:lnTo>
                <a:lnTo>
                  <a:pt x="305584" y="11743"/>
                </a:lnTo>
                <a:lnTo>
                  <a:pt x="317337" y="11743"/>
                </a:lnTo>
                <a:lnTo>
                  <a:pt x="317337" y="23486"/>
                </a:lnTo>
                <a:lnTo>
                  <a:pt x="329090" y="23486"/>
                </a:lnTo>
                <a:lnTo>
                  <a:pt x="340843" y="23486"/>
                </a:lnTo>
                <a:lnTo>
                  <a:pt x="340843" y="35229"/>
                </a:lnTo>
                <a:lnTo>
                  <a:pt x="352597" y="35229"/>
                </a:lnTo>
                <a:lnTo>
                  <a:pt x="364350" y="46972"/>
                </a:lnTo>
                <a:lnTo>
                  <a:pt x="376103" y="46972"/>
                </a:lnTo>
                <a:lnTo>
                  <a:pt x="376103" y="58715"/>
                </a:lnTo>
                <a:lnTo>
                  <a:pt x="387856" y="58715"/>
                </a:lnTo>
                <a:lnTo>
                  <a:pt x="387856" y="70459"/>
                </a:lnTo>
                <a:lnTo>
                  <a:pt x="399609" y="82202"/>
                </a:lnTo>
                <a:lnTo>
                  <a:pt x="399609" y="93945"/>
                </a:lnTo>
                <a:lnTo>
                  <a:pt x="411362" y="105688"/>
                </a:lnTo>
                <a:lnTo>
                  <a:pt x="411362" y="117431"/>
                </a:lnTo>
                <a:lnTo>
                  <a:pt x="423115" y="117431"/>
                </a:lnTo>
                <a:lnTo>
                  <a:pt x="423115" y="129174"/>
                </a:lnTo>
                <a:lnTo>
                  <a:pt x="423115" y="140918"/>
                </a:lnTo>
                <a:lnTo>
                  <a:pt x="434869" y="140918"/>
                </a:lnTo>
                <a:lnTo>
                  <a:pt x="434869" y="152661"/>
                </a:lnTo>
                <a:lnTo>
                  <a:pt x="446622" y="152661"/>
                </a:lnTo>
                <a:lnTo>
                  <a:pt x="446622" y="164404"/>
                </a:lnTo>
                <a:lnTo>
                  <a:pt x="446622" y="176147"/>
                </a:lnTo>
                <a:lnTo>
                  <a:pt x="458375" y="176147"/>
                </a:lnTo>
                <a:lnTo>
                  <a:pt x="458375" y="187890"/>
                </a:lnTo>
                <a:lnTo>
                  <a:pt x="458375" y="199633"/>
                </a:lnTo>
                <a:lnTo>
                  <a:pt x="458375" y="211376"/>
                </a:lnTo>
                <a:lnTo>
                  <a:pt x="470128" y="223119"/>
                </a:lnTo>
                <a:lnTo>
                  <a:pt x="470128" y="223119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Let A = {3, 4, 5, 6, 7, 8} and </a:t>
            </a:r>
          </a:p>
          <a:p>
            <a:r>
              <a:rPr lang="en-US" dirty="0" smtClean="0"/>
              <a:t>       B = {1, 2, 3, 4, 5, 8}</a:t>
            </a:r>
          </a:p>
          <a:p>
            <a:endParaRPr lang="en-US" dirty="0" smtClean="0"/>
          </a:p>
          <a:p>
            <a:r>
              <a:rPr lang="en-US" dirty="0" err="1" smtClean="0"/>
              <a:t>i</a:t>
            </a:r>
            <a:r>
              <a:rPr lang="en-US" dirty="0" smtClean="0"/>
              <a:t>. find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{3, 4, 5, 8}</a:t>
            </a:r>
          </a:p>
          <a:p>
            <a:pPr>
              <a:buNone/>
            </a:pPr>
            <a:r>
              <a:rPr lang="en-US" dirty="0" smtClean="0"/>
              <a:t>ii. Draw a Venn Diagram of the sets</a:t>
            </a:r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1676400" y="2895600"/>
          <a:ext cx="1524000" cy="692635"/>
        </p:xfrm>
        <a:graphic>
          <a:graphicData uri="http://schemas.openxmlformats.org/presentationml/2006/ole">
            <p:oleObj spid="_x0000_s2051" name="Equation" r:id="rId3" imgW="419040" imgH="1904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/>
          </a:bodyPr>
          <a:lstStyle/>
          <a:p>
            <a:r>
              <a:rPr lang="en-US" dirty="0" smtClean="0"/>
              <a:t> A = {3, 4, 5, 6, 7, 8} and B = {1, 2, 3, 4, 5, 8}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066800" y="2209800"/>
            <a:ext cx="3581400" cy="3505200"/>
          </a:xfrm>
          <a:prstGeom prst="ellipse">
            <a:avLst/>
          </a:prstGeom>
          <a:solidFill>
            <a:schemeClr val="accent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505200" y="2209800"/>
            <a:ext cx="3581400" cy="3505200"/>
          </a:xfrm>
          <a:prstGeom prst="ellipse">
            <a:avLst/>
          </a:prstGeom>
          <a:solidFill>
            <a:schemeClr val="accent3">
              <a:lumMod val="40000"/>
              <a:lumOff val="60000"/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371600" y="1828800"/>
            <a:ext cx="6126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A</a:t>
            </a:r>
            <a:endParaRPr lang="en-US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400800" y="1905000"/>
            <a:ext cx="6126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52600" y="4419600"/>
            <a:ext cx="5501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62200" y="3352800"/>
            <a:ext cx="4972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7</a:t>
            </a:r>
            <a:endParaRPr lang="en-US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038600" y="3657600"/>
            <a:ext cx="5229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29000" y="3657600"/>
            <a:ext cx="5517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10000" y="2971800"/>
            <a:ext cx="53732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76800" y="4572000"/>
            <a:ext cx="5389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15000" y="2286000"/>
            <a:ext cx="4603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1</a:t>
            </a:r>
            <a:endParaRPr lang="en-US" sz="4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810000" y="4419600"/>
            <a:ext cx="5661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about these?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Let A = { 1, 3, 5, 7}</a:t>
            </a:r>
          </a:p>
          <a:p>
            <a:r>
              <a:rPr lang="en-US" dirty="0" smtClean="0"/>
              <a:t>Let B = {2, 4, 6, 8}</a:t>
            </a:r>
          </a:p>
          <a:p>
            <a:endParaRPr lang="en-US" dirty="0" smtClean="0"/>
          </a:p>
          <a:p>
            <a:r>
              <a:rPr lang="en-US" dirty="0" smtClean="0"/>
              <a:t>What is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is </a:t>
            </a:r>
            <a:endParaRPr lang="en-US" dirty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905000" y="4419600"/>
          <a:ext cx="1718539" cy="781050"/>
        </p:xfrm>
        <a:graphic>
          <a:graphicData uri="http://schemas.openxmlformats.org/presentationml/2006/ole">
            <p:oleObj spid="_x0000_s3074" name="Equation" r:id="rId3" imgW="419040" imgH="190440" progId="Equation.3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1828800" y="2895600"/>
          <a:ext cx="1844285" cy="838200"/>
        </p:xfrm>
        <a:graphic>
          <a:graphicData uri="http://schemas.openxmlformats.org/presentationml/2006/ole">
            <p:oleObj spid="_x0000_s3075" name="Equation" r:id="rId4" imgW="419040" imgH="19044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191000" y="32004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{1, 2,3, 4, 5, 6, 7, 8}</a:t>
            </a:r>
            <a:endParaRPr 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191000" y="46482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Null set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graphing!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295400"/>
            <a:ext cx="8503920" cy="4572000"/>
          </a:xfrm>
        </p:spPr>
        <p:txBody>
          <a:bodyPr/>
          <a:lstStyle/>
          <a:p>
            <a:r>
              <a:rPr lang="en-US" dirty="0" smtClean="0"/>
              <a:t>x &lt; 3 and x &gt; -1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b="59054"/>
          <a:stretch>
            <a:fillRect/>
          </a:stretch>
        </p:blipFill>
        <p:spPr bwMode="auto">
          <a:xfrm>
            <a:off x="762000" y="2438400"/>
            <a:ext cx="6553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Oval 4"/>
          <p:cNvSpPr/>
          <p:nvPr/>
        </p:nvSpPr>
        <p:spPr>
          <a:xfrm>
            <a:off x="5334000" y="3048000"/>
            <a:ext cx="381000" cy="457200"/>
          </a:xfrm>
          <a:prstGeom prst="ellipse">
            <a:avLst/>
          </a:prstGeom>
          <a:noFill/>
          <a:ln w="5715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5" idx="2"/>
          </p:cNvCxnSpPr>
          <p:nvPr/>
        </p:nvCxnSpPr>
        <p:spPr>
          <a:xfrm rot="10800000">
            <a:off x="838200" y="3276600"/>
            <a:ext cx="4495800" cy="158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828800"/>
            <a:ext cx="6553200" cy="1860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Oval 9"/>
          <p:cNvSpPr/>
          <p:nvPr/>
        </p:nvSpPr>
        <p:spPr>
          <a:xfrm>
            <a:off x="5334000" y="2438400"/>
            <a:ext cx="381000" cy="457200"/>
          </a:xfrm>
          <a:prstGeom prst="ellipse">
            <a:avLst/>
          </a:prstGeom>
          <a:noFill/>
          <a:ln w="57150">
            <a:solidFill>
              <a:schemeClr val="bg2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stCxn id="10" idx="2"/>
          </p:cNvCxnSpPr>
          <p:nvPr/>
        </p:nvCxnSpPr>
        <p:spPr>
          <a:xfrm rot="10800000">
            <a:off x="838200" y="2667000"/>
            <a:ext cx="4495800" cy="1588"/>
          </a:xfrm>
          <a:prstGeom prst="straightConnector1">
            <a:avLst/>
          </a:prstGeom>
          <a:ln w="762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276600"/>
            <a:ext cx="6553200" cy="1860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Oval 12"/>
          <p:cNvSpPr/>
          <p:nvPr/>
        </p:nvSpPr>
        <p:spPr>
          <a:xfrm>
            <a:off x="3276600" y="3962400"/>
            <a:ext cx="381000" cy="457200"/>
          </a:xfrm>
          <a:prstGeom prst="ellipse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657600" y="4114800"/>
            <a:ext cx="3276600" cy="1588"/>
          </a:xfrm>
          <a:prstGeom prst="straightConnector1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4724400"/>
            <a:ext cx="6553200" cy="1860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Oval 17"/>
          <p:cNvSpPr/>
          <p:nvPr/>
        </p:nvSpPr>
        <p:spPr>
          <a:xfrm>
            <a:off x="3276600" y="5410200"/>
            <a:ext cx="381000" cy="457200"/>
          </a:xfrm>
          <a:prstGeom prst="ellipse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334000" y="5334000"/>
            <a:ext cx="381000" cy="457200"/>
          </a:xfrm>
          <a:prstGeom prst="ellipse">
            <a:avLst/>
          </a:prstGeom>
          <a:noFill/>
          <a:ln w="57150">
            <a:solidFill>
              <a:schemeClr val="bg2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>
            <a:endCxn id="20" idx="2"/>
          </p:cNvCxnSpPr>
          <p:nvPr/>
        </p:nvCxnSpPr>
        <p:spPr>
          <a:xfrm>
            <a:off x="3657600" y="5562600"/>
            <a:ext cx="1676400" cy="1588"/>
          </a:xfrm>
          <a:prstGeom prst="line">
            <a:avLst/>
          </a:prstGeom>
          <a:ln w="76200">
            <a:solidFill>
              <a:srgbClr val="AB55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8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more!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295400"/>
            <a:ext cx="8503920" cy="4572000"/>
          </a:xfrm>
        </p:spPr>
        <p:txBody>
          <a:bodyPr/>
          <a:lstStyle/>
          <a:p>
            <a:r>
              <a:rPr lang="en-US" dirty="0" smtClean="0"/>
              <a:t>x ≥ 4 OR x ≤ -2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752600"/>
            <a:ext cx="6553200" cy="1860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429000"/>
            <a:ext cx="6553200" cy="1860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4997015"/>
            <a:ext cx="6553200" cy="1860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Oval 6"/>
          <p:cNvSpPr/>
          <p:nvPr/>
        </p:nvSpPr>
        <p:spPr>
          <a:xfrm>
            <a:off x="6248400" y="2514600"/>
            <a:ext cx="228600" cy="2286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7" idx="6"/>
          </p:cNvCxnSpPr>
          <p:nvPr/>
        </p:nvCxnSpPr>
        <p:spPr>
          <a:xfrm flipV="1">
            <a:off x="6477000" y="2590800"/>
            <a:ext cx="990600" cy="38100"/>
          </a:xfrm>
          <a:prstGeom prst="straightConnector1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3276600" y="4191000"/>
            <a:ext cx="228600" cy="228600"/>
          </a:xfrm>
          <a:prstGeom prst="ellipse">
            <a:avLst/>
          </a:prstGeom>
          <a:solidFill>
            <a:srgbClr val="0FE1FD"/>
          </a:solidFill>
          <a:ln>
            <a:solidFill>
              <a:srgbClr val="0FE1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1143000" y="4267200"/>
            <a:ext cx="2209800" cy="38100"/>
          </a:xfrm>
          <a:prstGeom prst="straightConnector1">
            <a:avLst/>
          </a:prstGeom>
          <a:ln w="76200">
            <a:solidFill>
              <a:srgbClr val="0FE1F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1143000" y="5791200"/>
            <a:ext cx="2209800" cy="38100"/>
          </a:xfrm>
          <a:prstGeom prst="straightConnector1">
            <a:avLst/>
          </a:prstGeom>
          <a:ln w="76200">
            <a:solidFill>
              <a:srgbClr val="0FE1F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3276600" y="5715000"/>
            <a:ext cx="228600" cy="228600"/>
          </a:xfrm>
          <a:prstGeom prst="ellipse">
            <a:avLst/>
          </a:prstGeom>
          <a:solidFill>
            <a:srgbClr val="0FE1FD"/>
          </a:solidFill>
          <a:ln>
            <a:solidFill>
              <a:srgbClr val="0FE1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248400" y="5791200"/>
            <a:ext cx="228600" cy="2286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>
            <a:stCxn id="17" idx="6"/>
          </p:cNvCxnSpPr>
          <p:nvPr/>
        </p:nvCxnSpPr>
        <p:spPr>
          <a:xfrm flipV="1">
            <a:off x="6477000" y="5867400"/>
            <a:ext cx="990600" cy="38100"/>
          </a:xfrm>
          <a:prstGeom prst="straightConnector1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6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000" b="1" dirty="0" smtClean="0"/>
              <a:t>Pages 20 – 21</a:t>
            </a:r>
          </a:p>
          <a:p>
            <a:pPr algn="ctr">
              <a:buNone/>
            </a:pPr>
            <a:r>
              <a:rPr lang="en-US" sz="8000" b="1" dirty="0" smtClean="0"/>
              <a:t>3 – 5,  </a:t>
            </a:r>
          </a:p>
          <a:p>
            <a:pPr algn="ctr">
              <a:buNone/>
            </a:pPr>
            <a:r>
              <a:rPr lang="en-US" sz="8000" b="1" dirty="0" smtClean="0"/>
              <a:t>8 - 14</a:t>
            </a:r>
            <a:endParaRPr lang="en-US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>
        <a:ln w="508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</a:spPr>
      <a:bodyPr/>
      <a:lstStyle>
        <a:defPPr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407</TotalTime>
  <Words>238</Words>
  <Application>Microsoft Office PowerPoint</Application>
  <PresentationFormat>On-screen Show (4:3)</PresentationFormat>
  <Paragraphs>53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Civic</vt:lpstr>
      <vt:lpstr>Equation</vt:lpstr>
      <vt:lpstr>Operations with Sets</vt:lpstr>
      <vt:lpstr>Getting Started…</vt:lpstr>
      <vt:lpstr>Slide 3</vt:lpstr>
      <vt:lpstr>Example 1</vt:lpstr>
      <vt:lpstr> A = {3, 4, 5, 6, 7, 8} and B = {1, 2, 3, 4, 5, 8}</vt:lpstr>
      <vt:lpstr>How about these?</vt:lpstr>
      <vt:lpstr>Try graphing!</vt:lpstr>
      <vt:lpstr>One more!</vt:lpstr>
      <vt:lpstr>Homework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with Sets</dc:title>
  <dc:creator>Laura Helbing</dc:creator>
  <cp:lastModifiedBy>Laura Helbing</cp:lastModifiedBy>
  <cp:revision>3</cp:revision>
  <dcterms:created xsi:type="dcterms:W3CDTF">2011-09-09T00:59:38Z</dcterms:created>
  <dcterms:modified xsi:type="dcterms:W3CDTF">2011-09-12T18:13:40Z</dcterms:modified>
</cp:coreProperties>
</file>