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9435A87-A5CE-45AF-A8A3-F1DDB1D3E169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80551C0-DC26-46A7-8AA1-5614B4A9876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6.9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4x – 2y = 8</a:t>
            </a:r>
          </a:p>
          <a:p>
            <a:r>
              <a:rPr lang="en-US" dirty="0" smtClean="0"/>
              <a:t>Find the x and y intercepts</a:t>
            </a:r>
          </a:p>
          <a:p>
            <a:r>
              <a:rPr lang="en-US" dirty="0" smtClean="0"/>
              <a:t>Put into slope-intercept form</a:t>
            </a:r>
          </a:p>
          <a:p>
            <a:r>
              <a:rPr lang="en-US" dirty="0" smtClean="0"/>
              <a:t>Graph the line.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Solve and graph:  -2x -3 &lt; 7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914400"/>
          </a:xfrm>
        </p:spPr>
        <p:txBody>
          <a:bodyPr/>
          <a:lstStyle/>
          <a:p>
            <a:pPr algn="ctr"/>
            <a:r>
              <a:rPr lang="en-US" dirty="0" smtClean="0"/>
              <a:t>Graphing </a:t>
            </a:r>
            <a:br>
              <a:rPr lang="en-US" dirty="0" smtClean="0"/>
            </a:br>
            <a:r>
              <a:rPr lang="en-US" dirty="0" smtClean="0"/>
              <a:t>inequalities (&gt;,&lt;,</a:t>
            </a:r>
            <a:r>
              <a:rPr lang="en-US" dirty="0" smtClean="0">
                <a:latin typeface="Arial"/>
                <a:cs typeface="Arial"/>
              </a:rPr>
              <a:t>≤</a:t>
            </a:r>
            <a:r>
              <a:rPr lang="en-US" dirty="0" smtClean="0">
                <a:latin typeface="Arial"/>
                <a:cs typeface="Arial"/>
              </a:rPr>
              <a:t>, </a:t>
            </a:r>
            <a:r>
              <a:rPr lang="en-US" dirty="0" smtClean="0">
                <a:latin typeface="Arial"/>
                <a:cs typeface="Arial"/>
              </a:rPr>
              <a:t>≥)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1. Get y by itself (don’t forget – if you divide by a negative, flip your sign)</a:t>
            </a:r>
          </a:p>
          <a:p>
            <a:r>
              <a:rPr lang="en-US" dirty="0" smtClean="0"/>
              <a:t>2. Start at the y – intercept</a:t>
            </a:r>
          </a:p>
          <a:p>
            <a:r>
              <a:rPr lang="en-US" dirty="0" smtClean="0"/>
              <a:t>3. Use your slope to plot two other points</a:t>
            </a:r>
          </a:p>
          <a:p>
            <a:r>
              <a:rPr lang="en-US" dirty="0" smtClean="0"/>
              <a:t>4. Connect the dot following this rule</a:t>
            </a:r>
          </a:p>
          <a:p>
            <a:pPr lvl="1"/>
            <a:r>
              <a:rPr lang="en-US" dirty="0" smtClean="0"/>
              <a:t>If &gt; or &lt; : dotted line</a:t>
            </a:r>
          </a:p>
          <a:p>
            <a:pPr lvl="1"/>
            <a:r>
              <a:rPr lang="en-US" dirty="0" smtClean="0"/>
              <a:t>If </a:t>
            </a:r>
            <a:r>
              <a:rPr lang="en-US" dirty="0" smtClean="0">
                <a:latin typeface="Arial"/>
                <a:cs typeface="Arial"/>
              </a:rPr>
              <a:t>≤ or ≥ : solid line</a:t>
            </a:r>
          </a:p>
          <a:p>
            <a:r>
              <a:rPr lang="en-US" dirty="0" smtClean="0"/>
              <a:t>5. </a:t>
            </a:r>
            <a:r>
              <a:rPr lang="en-US" dirty="0" smtClean="0"/>
              <a:t>Shade your graph following this rule:</a:t>
            </a:r>
          </a:p>
          <a:p>
            <a:pPr lvl="1">
              <a:buFontTx/>
              <a:buChar char="-"/>
            </a:pPr>
            <a:r>
              <a:rPr lang="en-US" dirty="0" smtClean="0"/>
              <a:t>If &gt; or </a:t>
            </a:r>
            <a:r>
              <a:rPr lang="en-US" dirty="0" smtClean="0">
                <a:latin typeface="Arial"/>
                <a:cs typeface="Arial"/>
              </a:rPr>
              <a:t>≥ : Shade above the line</a:t>
            </a:r>
          </a:p>
          <a:p>
            <a:pPr lvl="1">
              <a:buFontTx/>
              <a:buChar char="-"/>
            </a:pPr>
            <a:r>
              <a:rPr lang="en-US" dirty="0" smtClean="0">
                <a:latin typeface="Arial"/>
                <a:cs typeface="Arial"/>
              </a:rPr>
              <a:t>If &lt; or </a:t>
            </a:r>
            <a:r>
              <a:rPr lang="en-US" dirty="0" smtClean="0">
                <a:latin typeface="Arial"/>
                <a:cs typeface="Arial"/>
              </a:rPr>
              <a:t>≤ : Shade below the line</a:t>
            </a:r>
            <a:endParaRPr lang="en-US" dirty="0" smtClean="0"/>
          </a:p>
          <a:p>
            <a:pPr lvl="1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>
              <a:latin typeface="Arial"/>
              <a:cs typeface="Arial"/>
            </a:endParaRPr>
          </a:p>
          <a:p>
            <a:pPr lvl="1">
              <a:buNone/>
            </a:pPr>
            <a:endParaRPr lang="en-US" dirty="0" smtClean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-3y &lt; -6x + 3</a:t>
            </a:r>
          </a:p>
          <a:p>
            <a:r>
              <a:rPr lang="en-US" dirty="0" smtClean="0"/>
              <a:t>Solve for y:</a:t>
            </a:r>
          </a:p>
          <a:p>
            <a:r>
              <a:rPr lang="en-US" dirty="0" smtClean="0"/>
              <a:t>Graph 3 points!</a:t>
            </a:r>
            <a:endParaRPr lang="en-US" dirty="0"/>
          </a:p>
          <a:p>
            <a:r>
              <a:rPr lang="en-US" dirty="0" smtClean="0"/>
              <a:t>Dotted or Solid?</a:t>
            </a:r>
          </a:p>
          <a:p>
            <a:r>
              <a:rPr lang="en-US" dirty="0" smtClean="0"/>
              <a:t>Shade above or below?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3x + 2y </a:t>
            </a:r>
            <a:r>
              <a:rPr lang="en-US" dirty="0" smtClean="0">
                <a:latin typeface="Arial"/>
                <a:cs typeface="Arial"/>
              </a:rPr>
              <a:t>≤</a:t>
            </a:r>
            <a:r>
              <a:rPr lang="en-US" dirty="0" smtClean="0"/>
              <a:t> 10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Solve for y:</a:t>
            </a:r>
          </a:p>
          <a:p>
            <a:r>
              <a:rPr lang="en-US" dirty="0" smtClean="0"/>
              <a:t>Graph 3 points!</a:t>
            </a:r>
          </a:p>
          <a:p>
            <a:r>
              <a:rPr lang="en-US" dirty="0" smtClean="0"/>
              <a:t>Dotted or Solid?</a:t>
            </a:r>
          </a:p>
          <a:p>
            <a:r>
              <a:rPr lang="en-US" dirty="0" smtClean="0"/>
              <a:t>Shade above or below?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day problem!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the solution set (show your work)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5x + 2y &gt; 4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Solve for </a:t>
            </a:r>
            <a:r>
              <a:rPr lang="en-US" dirty="0" smtClean="0"/>
              <a:t>y</a:t>
            </a:r>
            <a:endParaRPr lang="en-US" dirty="0" smtClean="0"/>
          </a:p>
          <a:p>
            <a:r>
              <a:rPr lang="en-US" dirty="0" smtClean="0"/>
              <a:t>Graph 3 points!</a:t>
            </a:r>
          </a:p>
          <a:p>
            <a:r>
              <a:rPr lang="en-US" dirty="0" smtClean="0"/>
              <a:t>Dotted or Solid?</a:t>
            </a:r>
          </a:p>
          <a:p>
            <a:r>
              <a:rPr lang="en-US" dirty="0" smtClean="0"/>
              <a:t>Shade above or below?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inequality represented?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438400" y="1828800"/>
            <a:ext cx="4552950" cy="4467225"/>
            <a:chOff x="300" y="1416"/>
            <a:chExt cx="2868" cy="2814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300" y="1416"/>
              <a:ext cx="2868" cy="2814"/>
              <a:chOff x="300" y="1416"/>
              <a:chExt cx="2868" cy="2814"/>
            </a:xfrm>
          </p:grpSpPr>
          <p:grpSp>
            <p:nvGrpSpPr>
              <p:cNvPr id="10" name="Group 9"/>
              <p:cNvGrpSpPr>
                <a:grpSpLocks/>
              </p:cNvGrpSpPr>
              <p:nvPr/>
            </p:nvGrpSpPr>
            <p:grpSpPr bwMode="auto">
              <a:xfrm>
                <a:off x="300" y="1722"/>
                <a:ext cx="2868" cy="2496"/>
                <a:chOff x="300" y="1722"/>
                <a:chExt cx="2868" cy="2496"/>
              </a:xfrm>
            </p:grpSpPr>
            <p:pic>
              <p:nvPicPr>
                <p:cNvPr id="13" name="Picture 8" descr="A:\grida.gif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00" y="1722"/>
                  <a:ext cx="2496" cy="24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4" name="Line 9"/>
                <p:cNvSpPr>
                  <a:spLocks noChangeShapeType="1"/>
                </p:cNvSpPr>
                <p:nvPr/>
              </p:nvSpPr>
              <p:spPr bwMode="auto">
                <a:xfrm>
                  <a:off x="336" y="2754"/>
                  <a:ext cx="2448" cy="30"/>
                </a:xfrm>
                <a:prstGeom prst="line">
                  <a:avLst/>
                </a:prstGeom>
                <a:noFill/>
                <a:ln w="34925">
                  <a:solidFill>
                    <a:srgbClr val="FF0000"/>
                  </a:solidFill>
                  <a:round/>
                  <a:headEnd type="arrow" w="med" len="med"/>
                  <a:tailEnd type="arrow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832" y="2634"/>
                  <a:ext cx="33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i="1"/>
                    <a:t>x</a:t>
                  </a:r>
                </a:p>
              </p:txBody>
            </p:sp>
          </p:grp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1536" y="1680"/>
                <a:ext cx="0" cy="2550"/>
              </a:xfrm>
              <a:prstGeom prst="line">
                <a:avLst/>
              </a:prstGeom>
              <a:noFill/>
              <a:ln w="34925">
                <a:solidFill>
                  <a:srgbClr val="FF0000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1428" y="141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i="1"/>
                  <a:t>y</a:t>
                </a:r>
              </a:p>
            </p:txBody>
          </p:sp>
        </p:grpSp>
        <p:sp>
          <p:nvSpPr>
            <p:cNvPr id="6" name="Oval 13"/>
            <p:cNvSpPr>
              <a:spLocks noChangeArrowheads="1"/>
            </p:cNvSpPr>
            <p:nvPr/>
          </p:nvSpPr>
          <p:spPr bwMode="auto">
            <a:xfrm>
              <a:off x="1494" y="352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4"/>
            <p:cNvSpPr>
              <a:spLocks noChangeArrowheads="1"/>
            </p:cNvSpPr>
            <p:nvPr/>
          </p:nvSpPr>
          <p:spPr bwMode="auto">
            <a:xfrm>
              <a:off x="1710" y="313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 flipH="1">
              <a:off x="1296" y="1968"/>
              <a:ext cx="1056" cy="2112"/>
            </a:xfrm>
            <a:prstGeom prst="line">
              <a:avLst/>
            </a:prstGeom>
            <a:noFill/>
            <a:ln w="34925">
              <a:solidFill>
                <a:schemeClr val="accent1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336" y="1728"/>
              <a:ext cx="2112" cy="2448"/>
            </a:xfrm>
            <a:custGeom>
              <a:avLst/>
              <a:gdLst>
                <a:gd name="T0" fmla="*/ 0 w 2112"/>
                <a:gd name="T1" fmla="*/ 48 h 2448"/>
                <a:gd name="T2" fmla="*/ 2112 w 2112"/>
                <a:gd name="T3" fmla="*/ 0 h 2448"/>
                <a:gd name="T4" fmla="*/ 864 w 2112"/>
                <a:gd name="T5" fmla="*/ 2448 h 2448"/>
                <a:gd name="T6" fmla="*/ 0 w 2112"/>
                <a:gd name="T7" fmla="*/ 2448 h 2448"/>
                <a:gd name="T8" fmla="*/ 0 w 2112"/>
                <a:gd name="T9" fmla="*/ 48 h 24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2"/>
                <a:gd name="T16" fmla="*/ 0 h 2448"/>
                <a:gd name="T17" fmla="*/ 2112 w 2112"/>
                <a:gd name="T18" fmla="*/ 2448 h 24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2" h="2448">
                  <a:moveTo>
                    <a:pt x="0" y="48"/>
                  </a:moveTo>
                  <a:lnTo>
                    <a:pt x="2112" y="0"/>
                  </a:lnTo>
                  <a:lnTo>
                    <a:pt x="864" y="2448"/>
                  </a:lnTo>
                  <a:lnTo>
                    <a:pt x="0" y="24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B0F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a person has less than $4.00 in nickels and dimes.  Let n = the number of nickels and d = the number of dimes.  </a:t>
            </a:r>
          </a:p>
          <a:p>
            <a:r>
              <a:rPr lang="en-US" dirty="0" smtClean="0"/>
              <a:t>Write an inequality to describe this situation</a:t>
            </a:r>
          </a:p>
          <a:p>
            <a:r>
              <a:rPr lang="en-US" dirty="0" smtClean="0"/>
              <a:t>Graph the number of possible combinations of nickels and dimes.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6.9 LM A</a:t>
            </a:r>
          </a:p>
          <a:p>
            <a:endParaRPr lang="en-US" dirty="0" smtClean="0"/>
          </a:p>
          <a:p>
            <a:r>
              <a:rPr lang="en-US" dirty="0" smtClean="0"/>
              <a:t>That’s it!  Start to review for your chapter 6 test!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</TotalTime>
  <Words>265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Linear Inequalities</vt:lpstr>
      <vt:lpstr>Getting Started…</vt:lpstr>
      <vt:lpstr>Graphing  inequalities (&gt;,&lt;,≤, ≥) </vt:lpstr>
      <vt:lpstr>Example 1:</vt:lpstr>
      <vt:lpstr>Next one!</vt:lpstr>
      <vt:lpstr>End of the day problem!</vt:lpstr>
      <vt:lpstr>What is the inequality represented?</vt:lpstr>
      <vt:lpstr>Word problem! </vt:lpstr>
      <vt:lpstr>Homework</vt:lpstr>
    </vt:vector>
  </TitlesOfParts>
  <Company>Wayne Highlands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Inequalities</dc:title>
  <dc:creator>Laura Helbing</dc:creator>
  <cp:lastModifiedBy>Laura Helbing</cp:lastModifiedBy>
  <cp:revision>1</cp:revision>
  <dcterms:created xsi:type="dcterms:W3CDTF">2013-02-04T13:59:30Z</dcterms:created>
  <dcterms:modified xsi:type="dcterms:W3CDTF">2013-02-04T14:26:33Z</dcterms:modified>
</cp:coreProperties>
</file>