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7" r:id="rId4"/>
    <p:sldId id="258" r:id="rId5"/>
    <p:sldId id="264" r:id="rId6"/>
    <p:sldId id="265" r:id="rId7"/>
    <p:sldId id="266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2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FEFC2-2771-48CD-A1C8-72C2090297BD}" type="datetimeFigureOut">
              <a:rPr lang="en-US" smtClean="0"/>
              <a:t>2/5/16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2C606-E99F-4D78-827F-A893C0D34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74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5D19-2EE6-4CA2-817E-EACE9822D9CB}" type="datetimeFigureOut">
              <a:rPr lang="en-US" smtClean="0"/>
              <a:t>2/5/16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035BB-CD08-4652-A8FA-04FFF891846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5D19-2EE6-4CA2-817E-EACE9822D9CB}" type="datetimeFigureOut">
              <a:rPr lang="en-US" smtClean="0"/>
              <a:t>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035BB-CD08-4652-A8FA-04FFF89184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5D19-2EE6-4CA2-817E-EACE9822D9CB}" type="datetimeFigureOut">
              <a:rPr lang="en-US" smtClean="0"/>
              <a:t>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035BB-CD08-4652-A8FA-04FFF89184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5D19-2EE6-4CA2-817E-EACE9822D9CB}" type="datetimeFigureOut">
              <a:rPr lang="en-US" smtClean="0"/>
              <a:t>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035BB-CD08-4652-A8FA-04FFF89184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5D19-2EE6-4CA2-817E-EACE9822D9CB}" type="datetimeFigureOut">
              <a:rPr lang="en-US" smtClean="0"/>
              <a:t>2/5/16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035BB-CD08-4652-A8FA-04FFF891846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5D19-2EE6-4CA2-817E-EACE9822D9CB}" type="datetimeFigureOut">
              <a:rPr lang="en-US" smtClean="0"/>
              <a:t>2/5/16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035BB-CD08-4652-A8FA-04FFF89184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5D19-2EE6-4CA2-817E-EACE9822D9CB}" type="datetimeFigureOut">
              <a:rPr lang="en-US" smtClean="0"/>
              <a:t>2/5/16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035BB-CD08-4652-A8FA-04FFF89184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5D19-2EE6-4CA2-817E-EACE9822D9CB}" type="datetimeFigureOut">
              <a:rPr lang="en-US" smtClean="0"/>
              <a:t>2/5/16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035BB-CD08-4652-A8FA-04FFF89184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5D19-2EE6-4CA2-817E-EACE9822D9CB}" type="datetimeFigureOut">
              <a:rPr lang="en-US" smtClean="0"/>
              <a:t>2/5/16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035BB-CD08-4652-A8FA-04FFF89184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5D19-2EE6-4CA2-817E-EACE9822D9CB}" type="datetimeFigureOut">
              <a:rPr lang="en-US" smtClean="0"/>
              <a:t>2/5/16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035BB-CD08-4652-A8FA-04FFF89184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5D19-2EE6-4CA2-817E-EACE9822D9CB}" type="datetimeFigureOut">
              <a:rPr lang="en-US" smtClean="0"/>
              <a:t>2/5/16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94035BB-CD08-4652-A8FA-04FFF891846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075D19-2EE6-4CA2-817E-EACE9822D9CB}" type="datetimeFigureOut">
              <a:rPr lang="en-US" smtClean="0"/>
              <a:t>2/5/16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94035BB-CD08-4652-A8FA-04FFF8918462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Fitting a Line to Data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6.7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0" y="99060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i="0" dirty="0" smtClean="0">
                <a:solidFill>
                  <a:srgbClr val="006699"/>
                </a:solidFill>
                <a:latin typeface="Arial Black" pitchFamily="34" charset="0"/>
              </a:rPr>
              <a:t>Example </a:t>
            </a:r>
            <a:r>
              <a:rPr lang="en-US" dirty="0" smtClean="0">
                <a:solidFill>
                  <a:srgbClr val="006699"/>
                </a:solidFill>
                <a:latin typeface="Arial Black" pitchFamily="34" charset="0"/>
              </a:rPr>
              <a:t>1</a:t>
            </a:r>
            <a:r>
              <a:rPr lang="en-US" i="0" dirty="0" smtClean="0">
                <a:solidFill>
                  <a:srgbClr val="006699"/>
                </a:solidFill>
                <a:latin typeface="Arial Black" pitchFamily="34" charset="0"/>
              </a:rPr>
              <a:t> Continued</a:t>
            </a:r>
            <a:endParaRPr lang="en-US" sz="2600" i="0" dirty="0">
              <a:solidFill>
                <a:schemeClr val="accent2"/>
              </a:solidFill>
              <a:latin typeface="Arial MT Bl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62000" y="1905000"/>
            <a:ext cx="3681413" cy="1570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y </a:t>
            </a:r>
            <a:r>
              <a:rPr lang="en-US">
                <a:sym typeface="Symbol" pitchFamily="18" charset="2"/>
              </a:rPr>
              <a:t></a:t>
            </a:r>
            <a:r>
              <a:rPr lang="en-US"/>
              <a:t> 0.04</a:t>
            </a:r>
            <a:r>
              <a:rPr lang="en-US">
                <a:solidFill>
                  <a:srgbClr val="FF0000"/>
                </a:solidFill>
              </a:rPr>
              <a:t>x</a:t>
            </a:r>
            <a:r>
              <a:rPr lang="en-US"/>
              <a:t> + 6.38</a:t>
            </a:r>
          </a:p>
          <a:p>
            <a:r>
              <a:rPr lang="en-US"/>
              <a:t>y </a:t>
            </a:r>
            <a:r>
              <a:rPr lang="en-US">
                <a:sym typeface="Symbol" pitchFamily="18" charset="2"/>
              </a:rPr>
              <a:t></a:t>
            </a:r>
            <a:r>
              <a:rPr lang="en-US"/>
              <a:t> 0.04</a:t>
            </a:r>
            <a:r>
              <a:rPr lang="en-US">
                <a:solidFill>
                  <a:srgbClr val="FF0000"/>
                </a:solidFill>
              </a:rPr>
              <a:t>(1000)</a:t>
            </a:r>
            <a:r>
              <a:rPr lang="en-US"/>
              <a:t> + 6.38</a:t>
            </a:r>
          </a:p>
          <a:p>
            <a:r>
              <a:rPr lang="en-US"/>
              <a:t>y </a:t>
            </a:r>
            <a:r>
              <a:rPr lang="en-US">
                <a:sym typeface="Symbol" pitchFamily="18" charset="2"/>
              </a:rPr>
              <a:t></a:t>
            </a:r>
            <a:r>
              <a:rPr lang="en-US"/>
              <a:t> $46.38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09600" y="3886200"/>
            <a:ext cx="8001000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The average cost of 1000 yards of yarn is $46.38.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Lesson Master 6.7 A</a:t>
            </a:r>
          </a:p>
          <a:p>
            <a:r>
              <a:rPr lang="en-US" dirty="0" smtClean="0"/>
              <a:t>Notes on 6.8</a:t>
            </a:r>
          </a:p>
          <a:p>
            <a:r>
              <a:rPr lang="en-US" dirty="0" smtClean="0"/>
              <a:t>6.7 Review (problems 12 – 20)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Putting a and b into slope-intercept form then graph both lines on the same graph.</a:t>
            </a:r>
          </a:p>
          <a:p>
            <a:pPr>
              <a:buNone/>
            </a:pPr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X intercept of 5; y-intercept of 2</a:t>
            </a:r>
          </a:p>
          <a:p>
            <a:pPr marL="514350" indent="-514350">
              <a:buAutoNum type="alphaLcPeriod"/>
            </a:pPr>
            <a:endParaRPr lang="en-US" dirty="0"/>
          </a:p>
          <a:p>
            <a:pPr marL="514350" indent="-514350">
              <a:buAutoNum type="alphaLcPeriod"/>
            </a:pPr>
            <a:endParaRPr lang="en-US" dirty="0"/>
          </a:p>
          <a:p>
            <a:pPr marL="514350" indent="-514350">
              <a:buAutoNum type="alphaLcPeriod"/>
            </a:pPr>
            <a:r>
              <a:rPr lang="en-US" dirty="0" smtClean="0"/>
              <a:t>Slope: ½ point: (1, -2)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Screen Shot 2016-02-05 at 11.31.1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0"/>
            <a:ext cx="4757112" cy="3581400"/>
          </a:xfrm>
          <a:prstGeom prst="rect">
            <a:avLst/>
          </a:prstGeom>
        </p:spPr>
      </p:pic>
      <p:pic>
        <p:nvPicPr>
          <p:cNvPr id="6" name="Picture 5" descr="Screen Shot 2016-02-05 at 11.31.26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6"/>
          <a:stretch/>
        </p:blipFill>
        <p:spPr>
          <a:xfrm>
            <a:off x="-19333" y="3200400"/>
            <a:ext cx="9391933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455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Line of Best Fit : the line that BEST FITS the data (as close to as many points as possible)</a:t>
            </a:r>
          </a:p>
          <a:p>
            <a:r>
              <a:rPr lang="en-US" dirty="0" smtClean="0"/>
              <a:t>Linear Regression: A calculator command used to find the line of best fit</a:t>
            </a:r>
          </a:p>
          <a:p>
            <a:pPr>
              <a:buNone/>
            </a:pPr>
            <a:r>
              <a:rPr lang="en-US" dirty="0" smtClean="0"/>
              <a:t>(remember – stat – calc – 4)</a:t>
            </a:r>
          </a:p>
          <a:p>
            <a:r>
              <a:rPr lang="en-US" dirty="0" smtClean="0"/>
              <a:t>Residual: Fancy way of saying the error or the deviation (how far the point is from the line)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[image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371600"/>
            <a:ext cx="3352800" cy="316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0" y="838200"/>
            <a:ext cx="914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0">
                <a:solidFill>
                  <a:srgbClr val="006699"/>
                </a:solidFill>
                <a:latin typeface="Arial Black" pitchFamily="34" charset="0"/>
                <a:cs typeface="Arial" charset="0"/>
              </a:rPr>
              <a:t>Example1: Calculating Residuals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219200" y="5105400"/>
          <a:ext cx="6096000" cy="742950"/>
        </p:xfrm>
        <a:graphic>
          <a:graphicData uri="http://schemas.openxmlformats.org/drawingml/2006/table">
            <a:tbl>
              <a:tblPr/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2" charset="0"/>
                          <a:ea typeface="ＭＳ Ｐゴシック" pitchFamily="-112" charset="-128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2" charset="0"/>
                          <a:ea typeface="ＭＳ Ｐゴシック" pitchFamily="-112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2" charset="0"/>
                          <a:ea typeface="ＭＳ Ｐゴシック" pitchFamily="-112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2" charset="0"/>
                          <a:ea typeface="ＭＳ Ｐゴシック" pitchFamily="-112" charset="-128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2" charset="0"/>
                          <a:ea typeface="ＭＳ Ｐゴシック" pitchFamily="-112" charset="-128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2" charset="0"/>
                          <a:ea typeface="ＭＳ Ｐゴシック" pitchFamily="-112" charset="-128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2" charset="0"/>
                          <a:ea typeface="ＭＳ Ｐゴシック" pitchFamily="-112" charset="-128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2" charset="0"/>
                          <a:ea typeface="ＭＳ Ｐゴシック" pitchFamily="-112" charset="-128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2" charset="0"/>
                          <a:ea typeface="ＭＳ Ｐゴシック" pitchFamily="-112" charset="-128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2" charset="0"/>
                          <a:ea typeface="ＭＳ Ｐゴシック" pitchFamily="-112" charset="-128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40" name="Text Box 2"/>
          <p:cNvSpPr txBox="1">
            <a:spLocks noChangeArrowheads="1"/>
          </p:cNvSpPr>
          <p:nvPr/>
        </p:nvSpPr>
        <p:spPr bwMode="auto">
          <a:xfrm>
            <a:off x="381000" y="1630363"/>
            <a:ext cx="426720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Two lines of fit for this data are y = 2x + 2 and y = x + 4. For each line, find the sum of the squares of the residuals. Which line is a better fit?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0" y="762000"/>
            <a:ext cx="914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0">
                <a:solidFill>
                  <a:srgbClr val="006699"/>
                </a:solidFill>
                <a:latin typeface="Arial Black" pitchFamily="34" charset="0"/>
                <a:cs typeface="Arial" charset="0"/>
              </a:rPr>
              <a:t>Example1:  Continued</a:t>
            </a:r>
          </a:p>
        </p:txBody>
      </p:sp>
      <p:sp>
        <p:nvSpPr>
          <p:cNvPr id="10243" name="TextBox 6"/>
          <p:cNvSpPr txBox="1">
            <a:spLocks noChangeArrowheads="1"/>
          </p:cNvSpPr>
          <p:nvPr/>
        </p:nvSpPr>
        <p:spPr bwMode="auto">
          <a:xfrm>
            <a:off x="533400" y="1447800"/>
            <a:ext cx="2928938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Find the residuals</a:t>
            </a:r>
          </a:p>
        </p:txBody>
      </p:sp>
      <p:sp>
        <p:nvSpPr>
          <p:cNvPr id="10244" name="TextBox 7"/>
          <p:cNvSpPr txBox="1">
            <a:spLocks noChangeArrowheads="1"/>
          </p:cNvSpPr>
          <p:nvPr/>
        </p:nvSpPr>
        <p:spPr bwMode="auto">
          <a:xfrm>
            <a:off x="1143000" y="1981200"/>
            <a:ext cx="1892300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y = x + 4:</a:t>
            </a:r>
            <a:endParaRPr lang="en-US"/>
          </a:p>
        </p:txBody>
      </p:sp>
      <p:pic>
        <p:nvPicPr>
          <p:cNvPr id="9" name="Picture 8" descr="[image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1295400"/>
            <a:ext cx="3810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Box 10"/>
          <p:cNvSpPr txBox="1">
            <a:spLocks noChangeArrowheads="1"/>
          </p:cNvSpPr>
          <p:nvPr/>
        </p:nvSpPr>
        <p:spPr bwMode="auto">
          <a:xfrm>
            <a:off x="609600" y="4572000"/>
            <a:ext cx="4268788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Sum of squared residuals: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09600" y="5156200"/>
            <a:ext cx="4402138" cy="1016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(2)</a:t>
            </a:r>
            <a:r>
              <a:rPr lang="en-US" baseline="30000"/>
              <a:t>2</a:t>
            </a:r>
            <a:r>
              <a:rPr lang="en-US"/>
              <a:t> + (–1)</a:t>
            </a:r>
            <a:r>
              <a:rPr lang="en-US" baseline="30000"/>
              <a:t>2</a:t>
            </a:r>
            <a:r>
              <a:rPr lang="en-US"/>
              <a:t> + (–1)</a:t>
            </a:r>
            <a:r>
              <a:rPr lang="en-US" baseline="30000"/>
              <a:t>2</a:t>
            </a:r>
            <a:r>
              <a:rPr lang="en-US"/>
              <a:t> + (1)</a:t>
            </a:r>
            <a:r>
              <a:rPr lang="en-US" baseline="30000"/>
              <a:t>2</a:t>
            </a:r>
            <a:endParaRPr lang="en-US"/>
          </a:p>
          <a:p>
            <a:r>
              <a:rPr lang="en-US"/>
              <a:t>4 + 1 + 1 + 1 = 7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[image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676400"/>
            <a:ext cx="3733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0" y="762000"/>
            <a:ext cx="914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0">
                <a:solidFill>
                  <a:srgbClr val="006699"/>
                </a:solidFill>
                <a:latin typeface="Arial Black" pitchFamily="34" charset="0"/>
                <a:cs typeface="Arial" charset="0"/>
              </a:rPr>
              <a:t>Example1:  Continued</a:t>
            </a:r>
          </a:p>
        </p:txBody>
      </p:sp>
      <p:sp>
        <p:nvSpPr>
          <p:cNvPr id="11268" name="TextBox 6"/>
          <p:cNvSpPr txBox="1">
            <a:spLocks noChangeArrowheads="1"/>
          </p:cNvSpPr>
          <p:nvPr/>
        </p:nvSpPr>
        <p:spPr bwMode="auto">
          <a:xfrm>
            <a:off x="533400" y="1447800"/>
            <a:ext cx="2928938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Find the residuals</a:t>
            </a:r>
          </a:p>
        </p:txBody>
      </p:sp>
      <p:sp>
        <p:nvSpPr>
          <p:cNvPr id="11269" name="TextBox 7"/>
          <p:cNvSpPr txBox="1">
            <a:spLocks noChangeArrowheads="1"/>
          </p:cNvSpPr>
          <p:nvPr/>
        </p:nvSpPr>
        <p:spPr bwMode="auto">
          <a:xfrm>
            <a:off x="1143000" y="1981200"/>
            <a:ext cx="2111375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y = 2x + 2:</a:t>
            </a:r>
            <a:endParaRPr lang="en-US"/>
          </a:p>
        </p:txBody>
      </p:sp>
      <p:sp>
        <p:nvSpPr>
          <p:cNvPr id="11270" name="TextBox 10"/>
          <p:cNvSpPr txBox="1">
            <a:spLocks noChangeArrowheads="1"/>
          </p:cNvSpPr>
          <p:nvPr/>
        </p:nvSpPr>
        <p:spPr bwMode="auto">
          <a:xfrm>
            <a:off x="457200" y="2590800"/>
            <a:ext cx="4268788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Sum of squared residuals: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57200" y="3175000"/>
            <a:ext cx="4541838" cy="1016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(3)</a:t>
            </a:r>
            <a:r>
              <a:rPr lang="en-US" baseline="30000"/>
              <a:t>2</a:t>
            </a:r>
            <a:r>
              <a:rPr lang="en-US"/>
              <a:t> + (–1)</a:t>
            </a:r>
            <a:r>
              <a:rPr lang="en-US" baseline="30000"/>
              <a:t>2</a:t>
            </a:r>
            <a:r>
              <a:rPr lang="en-US"/>
              <a:t> + (–2)</a:t>
            </a:r>
            <a:r>
              <a:rPr lang="en-US" baseline="30000"/>
              <a:t>2</a:t>
            </a:r>
            <a:r>
              <a:rPr lang="en-US"/>
              <a:t> + (-1)</a:t>
            </a:r>
            <a:r>
              <a:rPr lang="en-US" baseline="30000"/>
              <a:t>2</a:t>
            </a:r>
            <a:endParaRPr lang="en-US"/>
          </a:p>
          <a:p>
            <a:r>
              <a:rPr lang="en-US"/>
              <a:t>9 + 1 + 4 + 1 = 15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09600" y="5341938"/>
            <a:ext cx="3124200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The line y = x + 4 is a better fit.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0" y="99060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i="0" dirty="0" smtClean="0">
                <a:solidFill>
                  <a:srgbClr val="006699"/>
                </a:solidFill>
                <a:latin typeface="Arial Black" pitchFamily="34" charset="0"/>
              </a:rPr>
              <a:t>Example 1</a:t>
            </a:r>
            <a:endParaRPr lang="en-US" sz="2600" i="0" dirty="0">
              <a:solidFill>
                <a:schemeClr val="accent2"/>
              </a:solidFill>
              <a:latin typeface="Arial MT Bl" charset="0"/>
            </a:endParaRPr>
          </a:p>
        </p:txBody>
      </p:sp>
      <p:sp>
        <p:nvSpPr>
          <p:cNvPr id="18435" name="Rectangle 9"/>
          <p:cNvSpPr>
            <a:spLocks noChangeArrowheads="1"/>
          </p:cNvSpPr>
          <p:nvPr/>
        </p:nvSpPr>
        <p:spPr bwMode="auto">
          <a:xfrm>
            <a:off x="152400" y="1447800"/>
            <a:ext cx="9372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0"/>
              <a:t>The table shows the prices and the lengths in yards of several balls of yarn at Knit Mart.</a:t>
            </a:r>
          </a:p>
        </p:txBody>
      </p:sp>
      <p:sp>
        <p:nvSpPr>
          <p:cNvPr id="18436" name="Rectangle 9"/>
          <p:cNvSpPr>
            <a:spLocks noChangeArrowheads="1"/>
          </p:cNvSpPr>
          <p:nvPr/>
        </p:nvSpPr>
        <p:spPr bwMode="auto">
          <a:xfrm>
            <a:off x="152400" y="3429000"/>
            <a:ext cx="70866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a. Find an equation for a line of best fit.</a:t>
            </a:r>
            <a:endParaRPr lang="en-US" b="1" i="0"/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315913" y="5921375"/>
            <a:ext cx="2895600" cy="5334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>
                <a:solidFill>
                  <a:srgbClr val="FF3300"/>
                </a:solidFill>
                <a:sym typeface="Symbol" pitchFamily="18" charset="2"/>
              </a:rPr>
              <a:t>y ≈ 0.04x + 6.38</a:t>
            </a:r>
          </a:p>
        </p:txBody>
      </p:sp>
      <p:pic>
        <p:nvPicPr>
          <p:cNvPr id="18438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2286000"/>
            <a:ext cx="8763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3962400"/>
            <a:ext cx="2438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2800" y="3962400"/>
            <a:ext cx="2590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0" y="99060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i="0" dirty="0" smtClean="0">
                <a:solidFill>
                  <a:srgbClr val="006699"/>
                </a:solidFill>
                <a:latin typeface="Arial Black" pitchFamily="34" charset="0"/>
              </a:rPr>
              <a:t>Example 1 Continued</a:t>
            </a:r>
            <a:endParaRPr lang="en-US" sz="2600" i="0" dirty="0">
              <a:solidFill>
                <a:schemeClr val="accent2"/>
              </a:solidFill>
              <a:latin typeface="Arial MT Bl" charset="0"/>
            </a:endParaRPr>
          </a:p>
        </p:txBody>
      </p:sp>
      <p:sp>
        <p:nvSpPr>
          <p:cNvPr id="19459" name="Rectangle 9"/>
          <p:cNvSpPr>
            <a:spLocks noChangeArrowheads="1"/>
          </p:cNvSpPr>
          <p:nvPr/>
        </p:nvSpPr>
        <p:spPr bwMode="auto">
          <a:xfrm>
            <a:off x="304800" y="1608138"/>
            <a:ext cx="86106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b. Interpret the meaning of the slope and y-intercept.</a:t>
            </a:r>
            <a:endParaRPr lang="en-US" b="1" i="0"/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57200" y="2573338"/>
            <a:ext cx="8229600" cy="13716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>
                <a:solidFill>
                  <a:srgbClr val="FF3300"/>
                </a:solidFill>
                <a:sym typeface="Symbol" pitchFamily="18" charset="2"/>
              </a:rPr>
              <a:t>Slope: cost is $0.04 yd </a:t>
            </a:r>
          </a:p>
          <a:p>
            <a:r>
              <a:rPr lang="en-US">
                <a:solidFill>
                  <a:srgbClr val="FF3300"/>
                </a:solidFill>
                <a:sym typeface="Symbol" pitchFamily="18" charset="2"/>
              </a:rPr>
              <a:t>y-intercept: $6.38 is added to the cost of every ball of yarn</a:t>
            </a:r>
          </a:p>
        </p:txBody>
      </p:sp>
      <p:sp>
        <p:nvSpPr>
          <p:cNvPr id="19461" name="TextBox 9"/>
          <p:cNvSpPr txBox="1">
            <a:spLocks noChangeArrowheads="1"/>
          </p:cNvSpPr>
          <p:nvPr/>
        </p:nvSpPr>
        <p:spPr bwMode="auto">
          <a:xfrm>
            <a:off x="381000" y="4495800"/>
            <a:ext cx="8153400" cy="1200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c. Knit Mart also sells yarn in a 1000-yard ball. Use your equation to predict the cost of this yarn.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</TotalTime>
  <Words>428</Words>
  <Application>Microsoft Macintosh PowerPoint</Application>
  <PresentationFormat>On-screen Show (4:3)</PresentationFormat>
  <Paragraphs>57</Paragraphs>
  <Slides>11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Fitting a Line to Data</vt:lpstr>
      <vt:lpstr>Getting Started…</vt:lpstr>
      <vt:lpstr>PowerPoint Presentation</vt:lpstr>
      <vt:lpstr>Definitions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Homework</vt:lpstr>
    </vt:vector>
  </TitlesOfParts>
  <Company>Wayne Highlands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Fitting a Line to Data</dc:title>
  <dc:creator>Laura Helbing</dc:creator>
  <cp:lastModifiedBy>Wayne  Highlands</cp:lastModifiedBy>
  <cp:revision>3</cp:revision>
  <dcterms:created xsi:type="dcterms:W3CDTF">2013-01-24T14:17:14Z</dcterms:created>
  <dcterms:modified xsi:type="dcterms:W3CDTF">2016-02-05T16:34:09Z</dcterms:modified>
</cp:coreProperties>
</file>