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9"/>
  </p:handoutMasterIdLst>
  <p:sldIdLst>
    <p:sldId id="257" r:id="rId2"/>
    <p:sldId id="263" r:id="rId3"/>
    <p:sldId id="259" r:id="rId4"/>
    <p:sldId id="262" r:id="rId5"/>
    <p:sldId id="258" r:id="rId6"/>
    <p:sldId id="261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2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F5C67-3C65-E246-A4C8-C74C6DEF01FE}" type="datetimeFigureOut">
              <a:rPr lang="en-US" smtClean="0"/>
              <a:t>2/5/16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91C4D0-AD44-0048-8F9E-9FAE1B9A5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589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09D9-E97C-433F-92E2-011ACF7FB8B9}" type="datetimeFigureOut">
              <a:rPr lang="en-US" smtClean="0"/>
              <a:pPr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CC41-E934-47D3-8974-DA29CA00D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09D9-E97C-433F-92E2-011ACF7FB8B9}" type="datetimeFigureOut">
              <a:rPr lang="en-US" smtClean="0"/>
              <a:pPr/>
              <a:t>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CC41-E934-47D3-8974-DA29CA00DC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09D9-E97C-433F-92E2-011ACF7FB8B9}" type="datetimeFigureOut">
              <a:rPr lang="en-US" smtClean="0"/>
              <a:pPr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CC41-E934-47D3-8974-DA29CA00D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09D9-E97C-433F-92E2-011ACF7FB8B9}" type="datetimeFigureOut">
              <a:rPr lang="en-US" smtClean="0"/>
              <a:pPr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CC41-E934-47D3-8974-DA29CA00D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09D9-E97C-433F-92E2-011ACF7FB8B9}" type="datetimeFigureOut">
              <a:rPr lang="en-US" smtClean="0"/>
              <a:pPr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CC41-E934-47D3-8974-DA29CA00D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09D9-E97C-433F-92E2-011ACF7FB8B9}" type="datetimeFigureOut">
              <a:rPr lang="en-US" smtClean="0"/>
              <a:pPr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CC41-E934-47D3-8974-DA29CA00DC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09D9-E97C-433F-92E2-011ACF7FB8B9}" type="datetimeFigureOut">
              <a:rPr lang="en-US" smtClean="0"/>
              <a:pPr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CC41-E934-47D3-8974-DA29CA00D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09D9-E97C-433F-92E2-011ACF7FB8B9}" type="datetimeFigureOut">
              <a:rPr lang="en-US" smtClean="0"/>
              <a:pPr/>
              <a:t>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CC41-E934-47D3-8974-DA29CA00D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09D9-E97C-433F-92E2-011ACF7FB8B9}" type="datetimeFigureOut">
              <a:rPr lang="en-US" smtClean="0"/>
              <a:pPr/>
              <a:t>2/5/16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CC41-E934-47D3-8974-DA29CA00D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09D9-E97C-433F-92E2-011ACF7FB8B9}" type="datetimeFigureOut">
              <a:rPr lang="en-US" smtClean="0"/>
              <a:pPr/>
              <a:t>2/5/16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CC41-E934-47D3-8974-DA29CA00D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09D9-E97C-433F-92E2-011ACF7FB8B9}" type="datetimeFigureOut">
              <a:rPr lang="en-US" smtClean="0"/>
              <a:pPr/>
              <a:t>2/5/16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CC41-E934-47D3-8974-DA29CA00D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09D9-E97C-433F-92E2-011ACF7FB8B9}" type="datetimeFigureOut">
              <a:rPr lang="en-US" smtClean="0"/>
              <a:pPr/>
              <a:t>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CC41-E934-47D3-8974-DA29CA00D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48609D9-E97C-433F-92E2-011ACF7FB8B9}" type="datetimeFigureOut">
              <a:rPr lang="en-US" smtClean="0"/>
              <a:pPr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096CC41-E934-47D3-8974-DA29CA00D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 the equation of the line in slope-intercept form going through the points: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(2, 12) and (5, -2)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(hint : find your slope first!)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2-05 at 9.25.4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609600"/>
            <a:ext cx="916305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40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57150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Suppose a hot air balloon is resting on a platform above the ground. It ascends 175 feet in 3 minutes, and is 275 feet above the ground after 5 minutes. Assume a constant rate of ascent. </a:t>
            </a:r>
          </a:p>
          <a:p>
            <a:pPr marL="0" indent="0">
              <a:buNone/>
            </a:pPr>
            <a:r>
              <a:rPr lang="en-US" b="1" dirty="0" smtClean="0"/>
              <a:t>a. Express the given information as two ordered pairs</a:t>
            </a:r>
          </a:p>
          <a:p>
            <a:pPr marL="0" indent="0">
              <a:buNone/>
            </a:pPr>
            <a:r>
              <a:rPr lang="en-US" b="1" dirty="0" smtClean="0"/>
              <a:t>b. Find an equation that expresses the height y of the balloon in terms of x, the length of ascent in minutes. </a:t>
            </a:r>
          </a:p>
          <a:p>
            <a:pPr marL="0" indent="0">
              <a:buNone/>
            </a:pPr>
            <a:r>
              <a:rPr lang="en-US" b="1" dirty="0" smtClean="0"/>
              <a:t>c. What does the y-</a:t>
            </a:r>
            <a:r>
              <a:rPr lang="en-US" b="1" dirty="0" smtClean="0"/>
              <a:t>intercept represent </a:t>
            </a:r>
            <a:r>
              <a:rPr lang="en-US" b="1" dirty="0" smtClean="0"/>
              <a:t>in this situation? </a:t>
            </a:r>
          </a:p>
          <a:p>
            <a:pPr marL="0" indent="0">
              <a:buNone/>
            </a:pPr>
            <a:r>
              <a:rPr lang="en-US" b="1" dirty="0" smtClean="0"/>
              <a:t>d. What does the </a:t>
            </a:r>
            <a:r>
              <a:rPr lang="en-US" b="1" dirty="0" smtClean="0"/>
              <a:t>slope </a:t>
            </a:r>
            <a:r>
              <a:rPr lang="en-US" b="1" dirty="0" smtClean="0"/>
              <a:t>represent in this situation? </a:t>
            </a:r>
          </a:p>
          <a:p>
            <a:pPr marL="0" indent="0">
              <a:buNone/>
            </a:pPr>
            <a:r>
              <a:rPr lang="en-US" b="1" dirty="0" smtClean="0"/>
              <a:t>e. How long does it take for the balloon to reach an altitude of 1,125 feet? </a:t>
            </a:r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57150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Suppose a hot air balloon is resting on a platform above the ground. It ascends 175 feet in 3 minutes, and is 275 feet above the ground after 5 minutes. Assume a constant rate of ascent. 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b="1" dirty="0" smtClean="0"/>
              <a:t>a. Express the given information as two ordered </a:t>
            </a:r>
            <a:r>
              <a:rPr lang="en-US" b="1" dirty="0" smtClean="0"/>
              <a:t>pairs </a:t>
            </a:r>
            <a:r>
              <a:rPr lang="en-US" b="1" dirty="0" smtClean="0">
                <a:solidFill>
                  <a:srgbClr val="FF0000"/>
                </a:solidFill>
              </a:rPr>
              <a:t>(3,175) (5, 275)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en-US" b="1" dirty="0" smtClean="0"/>
              <a:t>b. Find an equation that expresses the height y of the balloon in terms of x, the length of ascent in minutes. </a:t>
            </a:r>
            <a:endParaRPr lang="en-US" b="1" dirty="0" smtClean="0"/>
          </a:p>
          <a:p>
            <a:pPr marL="0" indent="0">
              <a:spcBef>
                <a:spcPts val="800"/>
              </a:spcBef>
              <a:buNone/>
            </a:pPr>
            <a:r>
              <a:rPr lang="en-US" b="1" dirty="0" smtClean="0">
                <a:solidFill>
                  <a:srgbClr val="FF0000"/>
                </a:solidFill>
              </a:rPr>
              <a:t>y = 50x + 25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en-US" b="1" dirty="0" smtClean="0"/>
              <a:t>c. What does the y-</a:t>
            </a:r>
            <a:r>
              <a:rPr lang="en-US" b="1" dirty="0" smtClean="0"/>
              <a:t>intercept represent </a:t>
            </a:r>
            <a:r>
              <a:rPr lang="en-US" b="1" dirty="0" smtClean="0"/>
              <a:t>in this situation? </a:t>
            </a:r>
            <a:endParaRPr lang="en-US" b="1" dirty="0" smtClean="0"/>
          </a:p>
          <a:p>
            <a:pPr marL="0" indent="0">
              <a:spcBef>
                <a:spcPts val="800"/>
              </a:spcBef>
              <a:buNone/>
            </a:pPr>
            <a:r>
              <a:rPr lang="en-US" b="1" dirty="0" smtClean="0">
                <a:solidFill>
                  <a:srgbClr val="FF0000"/>
                </a:solidFill>
              </a:rPr>
              <a:t>The height of the platform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en-US" b="1" dirty="0" smtClean="0"/>
              <a:t>d. What does the </a:t>
            </a:r>
            <a:r>
              <a:rPr lang="en-US" b="1" dirty="0" smtClean="0"/>
              <a:t>slope </a:t>
            </a:r>
            <a:r>
              <a:rPr lang="en-US" b="1" dirty="0" smtClean="0"/>
              <a:t>represent in this situation</a:t>
            </a:r>
            <a:r>
              <a:rPr lang="en-US" b="1" dirty="0" smtClean="0"/>
              <a:t>?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b="1" dirty="0" smtClean="0">
                <a:solidFill>
                  <a:srgbClr val="FF0000"/>
                </a:solidFill>
              </a:rPr>
              <a:t>The increase in height per minute</a:t>
            </a:r>
            <a:r>
              <a:rPr lang="en-US" b="1" dirty="0" smtClean="0"/>
              <a:t> </a:t>
            </a:r>
            <a:endParaRPr lang="en-US" b="1" dirty="0" smtClean="0"/>
          </a:p>
          <a:p>
            <a:pPr marL="0" indent="0">
              <a:spcBef>
                <a:spcPts val="800"/>
              </a:spcBef>
              <a:buNone/>
            </a:pPr>
            <a:r>
              <a:rPr lang="en-US" b="1" dirty="0" smtClean="0"/>
              <a:t>e. How long does it take for the balloon to reach an altitude of 1,125 feet? </a:t>
            </a:r>
            <a:r>
              <a:rPr lang="en-US" b="1" dirty="0" smtClean="0">
                <a:solidFill>
                  <a:srgbClr val="FF0000"/>
                </a:solidFill>
              </a:rPr>
              <a:t>22 minutes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05751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9409"/>
            <a:ext cx="9144000" cy="6172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Suppose when using a calling card to call Iceland, you were charged $2.23 for a 10-minute call and $4.12 for a 20-minute call. Assume that this is a constant-increase situation. </a:t>
            </a:r>
          </a:p>
          <a:p>
            <a:pPr marL="0" indent="0">
              <a:buNone/>
            </a:pPr>
            <a:r>
              <a:rPr lang="en-US" sz="2800" b="1" dirty="0" smtClean="0"/>
              <a:t>a. Express the given information as two ordered pairs </a:t>
            </a:r>
            <a:br>
              <a:rPr lang="en-US" sz="2800" b="1" dirty="0" smtClean="0"/>
            </a:br>
            <a:r>
              <a:rPr lang="en-US" sz="2800" b="1" dirty="0" smtClean="0"/>
              <a:t>b. Find an equation that expresses the cost y of the call in terms of x, the length of the call in minutes. </a:t>
            </a:r>
          </a:p>
          <a:p>
            <a:pPr marL="0" indent="0">
              <a:buNone/>
            </a:pPr>
            <a:r>
              <a:rPr lang="en-US" sz="2800" b="1" dirty="0" smtClean="0"/>
              <a:t>c. What does the y-</a:t>
            </a:r>
            <a:r>
              <a:rPr lang="en-US" sz="2800" b="1" dirty="0" smtClean="0"/>
              <a:t>intercept </a:t>
            </a:r>
            <a:r>
              <a:rPr lang="en-US" sz="2800" b="1" dirty="0" smtClean="0"/>
              <a:t>represent in this situation? </a:t>
            </a:r>
          </a:p>
          <a:p>
            <a:pPr marL="0" indent="0">
              <a:buNone/>
            </a:pPr>
            <a:r>
              <a:rPr lang="en-US" sz="2800" b="1" dirty="0" smtClean="0"/>
              <a:t>d. What does the </a:t>
            </a:r>
            <a:r>
              <a:rPr lang="en-US" sz="2800" b="1" dirty="0" smtClean="0"/>
              <a:t>slope </a:t>
            </a:r>
            <a:r>
              <a:rPr lang="en-US" sz="2800" b="1" dirty="0" smtClean="0"/>
              <a:t>represent in this situation? </a:t>
            </a:r>
          </a:p>
          <a:p>
            <a:pPr marL="0" indent="0">
              <a:buNone/>
            </a:pPr>
            <a:r>
              <a:rPr lang="en-US" sz="2800" b="1" dirty="0" smtClean="0"/>
              <a:t>e. How long could you talk for $25?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9409"/>
            <a:ext cx="9144000" cy="6172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Suppose when using a calling card to call Iceland, you were charged $2.23 for a 10-minute call and $4.12 for a 20-minute call. Assume that this is a constant-increase situation. </a:t>
            </a:r>
          </a:p>
          <a:p>
            <a:pPr marL="514350" indent="-514350">
              <a:buAutoNum type="alphaLcPeriod"/>
            </a:pPr>
            <a:r>
              <a:rPr lang="en-US" b="1" dirty="0" smtClean="0"/>
              <a:t>Express </a:t>
            </a:r>
            <a:r>
              <a:rPr lang="en-US" b="1" dirty="0" smtClean="0"/>
              <a:t>the given information as two ordered pairs </a:t>
            </a:r>
            <a:r>
              <a:rPr lang="en-US" b="1" dirty="0" smtClean="0">
                <a:solidFill>
                  <a:srgbClr val="FF0000"/>
                </a:solidFill>
              </a:rPr>
              <a:t>(10,2.23)  (10, 4.12)</a:t>
            </a:r>
            <a:endParaRPr lang="en-US" b="1" dirty="0"/>
          </a:p>
          <a:p>
            <a:pPr marL="514350" indent="-514350">
              <a:buAutoNum type="alphaLcPeriod"/>
            </a:pPr>
            <a:r>
              <a:rPr lang="en-US" b="1" dirty="0" smtClean="0"/>
              <a:t>Find </a:t>
            </a:r>
            <a:r>
              <a:rPr lang="en-US" b="1" dirty="0" smtClean="0"/>
              <a:t>an equation that expresses the cost y of the call in terms of x, the length of the call in minutes. </a:t>
            </a:r>
            <a:r>
              <a:rPr lang="en-US" b="1" dirty="0" smtClean="0">
                <a:solidFill>
                  <a:srgbClr val="FF0000"/>
                </a:solidFill>
              </a:rPr>
              <a:t>y = .189x + .34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c. What does the y-</a:t>
            </a:r>
            <a:r>
              <a:rPr lang="en-US" b="1" dirty="0" smtClean="0"/>
              <a:t>intercept </a:t>
            </a:r>
            <a:r>
              <a:rPr lang="en-US" b="1" dirty="0" smtClean="0"/>
              <a:t>represent in this situation? </a:t>
            </a:r>
            <a:r>
              <a:rPr lang="en-US" b="1" dirty="0" smtClean="0">
                <a:solidFill>
                  <a:srgbClr val="FF0000"/>
                </a:solidFill>
              </a:rPr>
              <a:t>Calling card costs $.34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d. What does the </a:t>
            </a:r>
            <a:r>
              <a:rPr lang="en-US" b="1" dirty="0" smtClean="0"/>
              <a:t>slope </a:t>
            </a:r>
            <a:r>
              <a:rPr lang="en-US" b="1" dirty="0" smtClean="0"/>
              <a:t>represent in this situation? </a:t>
            </a:r>
            <a:endParaRPr lang="en-US" b="1" dirty="0" smtClean="0"/>
          </a:p>
          <a:p>
            <a:pPr marL="0" indent="0">
              <a:spcBef>
                <a:spcPts val="800"/>
              </a:spcBef>
              <a:buNone/>
            </a:pPr>
            <a:r>
              <a:rPr lang="en-US" b="1" dirty="0" smtClean="0">
                <a:solidFill>
                  <a:srgbClr val="FF0000"/>
                </a:solidFill>
              </a:rPr>
              <a:t>Slope = cost of each minute is $.189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/>
              <a:t>e. How long could you talk for $25? </a:t>
            </a:r>
            <a:r>
              <a:rPr lang="en-US" b="1" dirty="0" smtClean="0">
                <a:solidFill>
                  <a:srgbClr val="FF0000"/>
                </a:solidFill>
              </a:rPr>
              <a:t>130 minutes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64780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042276" cy="4343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err="1" smtClean="0"/>
              <a:t>Raini</a:t>
            </a:r>
            <a:r>
              <a:rPr lang="en-US" b="1" dirty="0" smtClean="0"/>
              <a:t> ran a marathon, which is 26.2 miles long. It took him 2 hours and 6 minutes to reach </a:t>
            </a:r>
            <a:r>
              <a:rPr lang="en-US" b="1" smtClean="0"/>
              <a:t>mile </a:t>
            </a:r>
            <a:r>
              <a:rPr lang="en-US" b="1" smtClean="0"/>
              <a:t>13.1 </a:t>
            </a:r>
            <a:r>
              <a:rPr lang="en-US" b="1" dirty="0" smtClean="0"/>
              <a:t>on the race course and he crossed the finish line in 4 hours and </a:t>
            </a:r>
            <a:r>
              <a:rPr lang="en-US" b="1" dirty="0" smtClean="0"/>
              <a:t>12 </a:t>
            </a:r>
            <a:r>
              <a:rPr lang="en-US" b="1" dirty="0" smtClean="0"/>
              <a:t>minutes. </a:t>
            </a:r>
            <a:r>
              <a:rPr lang="en-US" b="1" dirty="0" err="1" smtClean="0"/>
              <a:t>Raini</a:t>
            </a:r>
            <a:r>
              <a:rPr lang="en-US" b="1" dirty="0" smtClean="0"/>
              <a:t> tends to run at a constant speed. 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a. Express the given information as two ordered pairs </a:t>
            </a:r>
          </a:p>
          <a:p>
            <a:pPr marL="0" indent="0">
              <a:buNone/>
            </a:pPr>
            <a:r>
              <a:rPr lang="en-US" b="1" dirty="0" smtClean="0"/>
              <a:t>b. Write an equation to find the distance </a:t>
            </a:r>
            <a:r>
              <a:rPr lang="en-US" b="1" dirty="0" err="1" smtClean="0"/>
              <a:t>Raini</a:t>
            </a:r>
            <a:r>
              <a:rPr lang="en-US" b="1" dirty="0" smtClean="0"/>
              <a:t> ran in terms of the time. </a:t>
            </a:r>
          </a:p>
          <a:p>
            <a:pPr marL="0" indent="0">
              <a:buNone/>
            </a:pPr>
            <a:r>
              <a:rPr lang="en-US" b="1" dirty="0" smtClean="0"/>
              <a:t>c. What does the slope represent in this situation? </a:t>
            </a:r>
          </a:p>
          <a:p>
            <a:pPr marL="0" indent="0">
              <a:buNone/>
            </a:pPr>
            <a:r>
              <a:rPr lang="en-US" b="1" dirty="0" smtClean="0"/>
              <a:t>d. How long did it take </a:t>
            </a:r>
            <a:r>
              <a:rPr lang="en-US" b="1" dirty="0" err="1" smtClean="0"/>
              <a:t>Raini</a:t>
            </a:r>
            <a:r>
              <a:rPr lang="en-US" b="1" dirty="0" smtClean="0"/>
              <a:t> to reach mile 7? </a:t>
            </a:r>
            <a:endParaRPr lang="en-US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211</TotalTime>
  <Words>571</Words>
  <Application>Microsoft Macintosh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Breeze</vt:lpstr>
      <vt:lpstr>Getting Started…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Wayne Highlands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Helbing</dc:creator>
  <cp:lastModifiedBy>Wayne  Highlands</cp:lastModifiedBy>
  <cp:revision>6</cp:revision>
  <dcterms:created xsi:type="dcterms:W3CDTF">2013-01-21T15:14:05Z</dcterms:created>
  <dcterms:modified xsi:type="dcterms:W3CDTF">2016-02-05T16:17:43Z</dcterms:modified>
</cp:coreProperties>
</file>