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555526"/>
            <a:ext cx="7772400" cy="685899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bg1"/>
                </a:solidFill>
              </a:rPr>
              <a:t>Click to edit Master title style</a:t>
            </a:r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1097409"/>
            <a:ext cx="6400800" cy="521196"/>
          </a:xfrm>
        </p:spPr>
        <p:txBody>
          <a:bodyPr>
            <a:normAutofit fontScale="92500" lnSpcReduction="10000"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Click to edit Master subtitle style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261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 hasCustomPrompt="1"/>
          </p:nvPr>
        </p:nvSpPr>
        <p:spPr>
          <a:xfrm>
            <a:off x="457200" y="1200151"/>
            <a:ext cx="8229600" cy="3394472"/>
          </a:xfrm>
        </p:spPr>
        <p:txBody>
          <a:bodyPr>
            <a:normAutofit/>
          </a:bodyPr>
          <a:lstStyle/>
          <a:p>
            <a:r>
              <a:rPr lang="fr-CA" dirty="0" err="1" smtClean="0"/>
              <a:t>Lorem</a:t>
            </a:r>
            <a:r>
              <a:rPr lang="fr-CA" dirty="0" smtClean="0"/>
              <a:t> </a:t>
            </a:r>
            <a:r>
              <a:rPr lang="fr-CA" dirty="0" err="1" smtClean="0"/>
              <a:t>ipsum</a:t>
            </a:r>
            <a:r>
              <a:rPr lang="fr-CA" dirty="0" smtClean="0"/>
              <a:t> </a:t>
            </a:r>
            <a:r>
              <a:rPr lang="fr-CA" dirty="0" err="1" smtClean="0"/>
              <a:t>dolor</a:t>
            </a:r>
            <a:r>
              <a:rPr lang="fr-CA" dirty="0" smtClean="0"/>
              <a:t> </a:t>
            </a:r>
            <a:r>
              <a:rPr lang="fr-CA" dirty="0" err="1" smtClean="0"/>
              <a:t>sit</a:t>
            </a:r>
            <a:r>
              <a:rPr lang="fr-CA" dirty="0" smtClean="0"/>
              <a:t> </a:t>
            </a:r>
            <a:r>
              <a:rPr lang="fr-CA" dirty="0" err="1" smtClean="0"/>
              <a:t>amet</a:t>
            </a:r>
            <a:r>
              <a:rPr lang="fr-CA" dirty="0" smtClean="0"/>
              <a:t>, </a:t>
            </a:r>
            <a:r>
              <a:rPr lang="fr-CA" dirty="0" err="1" smtClean="0"/>
              <a:t>consectetur</a:t>
            </a:r>
            <a:r>
              <a:rPr lang="fr-CA" dirty="0" smtClean="0"/>
              <a:t> </a:t>
            </a:r>
            <a:r>
              <a:rPr lang="fr-CA" dirty="0" err="1" smtClean="0"/>
              <a:t>adipisicing</a:t>
            </a:r>
            <a:r>
              <a:rPr lang="fr-CA" dirty="0" smtClean="0"/>
              <a:t> </a:t>
            </a:r>
            <a:r>
              <a:rPr lang="fr-CA" dirty="0" err="1" smtClean="0"/>
              <a:t>elit</a:t>
            </a:r>
            <a:endParaRPr lang="fr-CA" dirty="0" smtClean="0"/>
          </a:p>
          <a:p>
            <a:r>
              <a:rPr lang="fr-CA" dirty="0" err="1" smtClean="0"/>
              <a:t>sed</a:t>
            </a:r>
            <a:r>
              <a:rPr lang="fr-CA" dirty="0" smtClean="0"/>
              <a:t> do </a:t>
            </a:r>
            <a:r>
              <a:rPr lang="fr-CA" dirty="0" err="1" smtClean="0"/>
              <a:t>eiusmod</a:t>
            </a:r>
            <a:r>
              <a:rPr lang="fr-CA" dirty="0" smtClean="0"/>
              <a:t> </a:t>
            </a:r>
            <a:r>
              <a:rPr lang="fr-CA" dirty="0" err="1" smtClean="0"/>
              <a:t>tempor</a:t>
            </a:r>
            <a:r>
              <a:rPr lang="fr-CA" dirty="0" smtClean="0"/>
              <a:t> </a:t>
            </a:r>
            <a:r>
              <a:rPr lang="fr-CA" dirty="0" err="1" smtClean="0"/>
              <a:t>incididunt</a:t>
            </a:r>
            <a:r>
              <a:rPr lang="fr-CA" dirty="0" smtClean="0"/>
              <a:t> ut </a:t>
            </a:r>
            <a:r>
              <a:rPr lang="fr-CA" dirty="0" err="1" smtClean="0"/>
              <a:t>labore</a:t>
            </a:r>
            <a:r>
              <a:rPr lang="fr-CA" dirty="0" smtClean="0"/>
              <a:t> et </a:t>
            </a:r>
            <a:r>
              <a:rPr lang="fr-CA" dirty="0" err="1" smtClean="0"/>
              <a:t>dolore</a:t>
            </a:r>
            <a:r>
              <a:rPr lang="fr-CA" dirty="0" smtClean="0"/>
              <a:t> magna </a:t>
            </a:r>
            <a:r>
              <a:rPr lang="fr-CA" dirty="0" err="1" smtClean="0"/>
              <a:t>aliqua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xmlns="" val="115286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00151"/>
            <a:ext cx="8229600" cy="339447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5359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5DA67-FAF1-49A7-A43F-68F7D04452C3}" type="datetimeFigureOut">
              <a:rPr lang="fr-CA" smtClean="0"/>
              <a:pPr/>
              <a:t>2011-10-03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0B90D-1BB1-4C26-A7A1-D45CDD57B862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99242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55526"/>
            <a:ext cx="7772400" cy="685899"/>
          </a:xfrm>
        </p:spPr>
        <p:txBody>
          <a:bodyPr>
            <a:normAutofit fontScale="90000"/>
          </a:bodyPr>
          <a:lstStyle/>
          <a:p>
            <a:r>
              <a:rPr lang="fr-CA" dirty="0" err="1" smtClean="0">
                <a:solidFill>
                  <a:schemeClr val="bg1"/>
                </a:solidFill>
              </a:rPr>
              <a:t>Exponential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Models</a:t>
            </a:r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1097409"/>
            <a:ext cx="6400800" cy="5211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CA" dirty="0" err="1" smtClean="0">
                <a:solidFill>
                  <a:schemeClr val="bg1"/>
                </a:solidFill>
              </a:rPr>
              <a:t>Lesson</a:t>
            </a:r>
            <a:r>
              <a:rPr lang="fr-CA" dirty="0" smtClean="0">
                <a:solidFill>
                  <a:schemeClr val="bg1"/>
                </a:solidFill>
              </a:rPr>
              <a:t> 2.5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90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fr-CA" dirty="0" smtClean="0"/>
              <a:t>Objectives for the </a:t>
            </a:r>
            <a:r>
              <a:rPr lang="fr-CA" dirty="0" err="1" smtClean="0"/>
              <a:t>day</a:t>
            </a:r>
            <a:r>
              <a:rPr lang="fr-CA" dirty="0" smtClean="0"/>
              <a:t>…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457200" y="1200151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Identify the variables, domain, and range of functions</a:t>
            </a:r>
          </a:p>
          <a:p>
            <a:r>
              <a:rPr lang="en-US" dirty="0" smtClean="0"/>
              <a:t>Describe properties of exponential functions.</a:t>
            </a:r>
          </a:p>
          <a:p>
            <a:r>
              <a:rPr lang="en-US" dirty="0" smtClean="0"/>
              <a:t>Find and interpret exponential models.</a:t>
            </a:r>
          </a:p>
          <a:p>
            <a:r>
              <a:rPr lang="en-US" dirty="0" smtClean="0"/>
              <a:t>Graph exponential functions</a:t>
            </a:r>
          </a:p>
          <a:p>
            <a:r>
              <a:rPr lang="en-US" dirty="0" smtClean="0"/>
              <a:t>Interpret properties of relations from graphs.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656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704850"/>
          </a:xfrm>
        </p:spPr>
        <p:txBody>
          <a:bodyPr>
            <a:normAutofit fontScale="90000"/>
          </a:bodyPr>
          <a:lstStyle/>
          <a:p>
            <a:r>
              <a:rPr lang="fr-CA" dirty="0" err="1" smtClean="0"/>
              <a:t>Definitions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228600" y="742950"/>
            <a:ext cx="8229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Exponential Function with base b: a function with a formula of the form:	</a:t>
            </a:r>
          </a:p>
          <a:p>
            <a:pPr>
              <a:buNone/>
            </a:pPr>
            <a:r>
              <a:rPr lang="en-US" dirty="0" smtClean="0"/>
              <a:t>				f(x) = </a:t>
            </a:r>
            <a:r>
              <a:rPr lang="en-US" dirty="0" err="1" smtClean="0"/>
              <a:t>ab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Where a ≠ 0, b &gt;0, and b≠ 1</a:t>
            </a:r>
          </a:p>
          <a:p>
            <a:pPr algn="ctr"/>
            <a:r>
              <a:rPr lang="en-US" dirty="0" smtClean="0"/>
              <a:t>Exponential growth function: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	</a:t>
            </a:r>
            <a:r>
              <a:rPr lang="en-US" dirty="0" smtClean="0"/>
              <a:t>	base </a:t>
            </a:r>
            <a:r>
              <a:rPr lang="en-US" dirty="0" smtClean="0"/>
              <a:t>b &gt; 1, and a &gt;0.</a:t>
            </a:r>
          </a:p>
          <a:p>
            <a:pPr algn="ctr"/>
            <a:r>
              <a:rPr lang="en-US" dirty="0" smtClean="0"/>
              <a:t>Exponential Decay:  </a:t>
            </a:r>
            <a:endParaRPr lang="en-US" dirty="0" smtClean="0"/>
          </a:p>
          <a:p>
            <a:pPr algn="ctr"/>
            <a:r>
              <a:rPr lang="en-US" dirty="0" smtClean="0"/>
              <a:t>0</a:t>
            </a:r>
            <a:r>
              <a:rPr lang="en-US" dirty="0" smtClean="0"/>
              <a:t>&lt; base b &lt; 1 and a &gt; 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656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205979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fr-CA" dirty="0" smtClean="0">
                <a:solidFill>
                  <a:srgbClr val="401427"/>
                </a:solidFill>
              </a:rPr>
              <a:t>Formula for </a:t>
            </a:r>
            <a:r>
              <a:rPr lang="fr-CA" dirty="0" err="1" smtClean="0">
                <a:solidFill>
                  <a:srgbClr val="401427"/>
                </a:solidFill>
              </a:rPr>
              <a:t>continuous</a:t>
            </a:r>
            <a:r>
              <a:rPr lang="fr-CA" dirty="0" smtClean="0">
                <a:solidFill>
                  <a:srgbClr val="401427"/>
                </a:solidFill>
              </a:rPr>
              <a:t> change model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00400" y="2724150"/>
            <a:ext cx="2590800" cy="761999"/>
          </a:xfrm>
        </p:spPr>
        <p:txBody>
          <a:bodyPr/>
          <a:lstStyle/>
          <a:p>
            <a:pPr>
              <a:buNone/>
            </a:pPr>
            <a:r>
              <a:rPr lang="fr-CA" dirty="0" err="1" smtClean="0"/>
              <a:t>Annual</a:t>
            </a:r>
            <a:r>
              <a:rPr lang="fr-CA" dirty="0" smtClean="0"/>
              <a:t> </a:t>
            </a:r>
            <a:r>
              <a:rPr lang="fr-CA" dirty="0" err="1" smtClean="0"/>
              <a:t>yield</a:t>
            </a:r>
            <a:r>
              <a:rPr lang="fr-CA" dirty="0" smtClean="0"/>
              <a:t>:</a:t>
            </a:r>
            <a:endParaRPr lang="fr-CA" dirty="0"/>
          </a:p>
        </p:txBody>
      </p:sp>
      <p:graphicFrame>
        <p:nvGraphicFramePr>
          <p:cNvPr id="1026" name="Content Placeholder 3"/>
          <p:cNvGraphicFramePr>
            <a:graphicFrameLocks noChangeAspect="1"/>
          </p:cNvGraphicFramePr>
          <p:nvPr/>
        </p:nvGraphicFramePr>
        <p:xfrm>
          <a:off x="2133600" y="895350"/>
          <a:ext cx="4876800" cy="1660525"/>
        </p:xfrm>
        <a:graphic>
          <a:graphicData uri="http://schemas.openxmlformats.org/presentationml/2006/ole">
            <p:oleObj spid="_x0000_s1026" name="Equation" r:id="rId3" imgW="596880" imgH="20304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1905000" y="3181350"/>
          <a:ext cx="4010025" cy="1257300"/>
        </p:xfrm>
        <a:graphic>
          <a:graphicData uri="http://schemas.openxmlformats.org/presentationml/2006/ole">
            <p:oleObj spid="_x0000_s1027" name="Equation" r:id="rId4" imgW="647640" imgH="2030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6562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143000" y="0"/>
            <a:ext cx="6400800" cy="917971"/>
          </a:xfrm>
        </p:spPr>
        <p:txBody>
          <a:bodyPr/>
          <a:lstStyle/>
          <a:p>
            <a:r>
              <a:rPr lang="fr-CA" dirty="0" err="1" smtClean="0"/>
              <a:t>Example</a:t>
            </a:r>
            <a:r>
              <a:rPr lang="fr-CA" dirty="0" smtClean="0"/>
              <a:t> 1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52400" y="666750"/>
            <a:ext cx="8229600" cy="3394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CA" dirty="0" smtClean="0">
                <a:solidFill>
                  <a:srgbClr val="401427"/>
                </a:solidFill>
              </a:rPr>
              <a:t>If </a:t>
            </a:r>
            <a:r>
              <a:rPr lang="fr-CA" dirty="0" smtClean="0">
                <a:solidFill>
                  <a:srgbClr val="401427"/>
                </a:solidFill>
              </a:rPr>
              <a:t>$10,000 </a:t>
            </a:r>
            <a:r>
              <a:rPr lang="fr-CA" dirty="0" err="1" smtClean="0">
                <a:solidFill>
                  <a:srgbClr val="401427"/>
                </a:solidFill>
              </a:rPr>
              <a:t>is</a:t>
            </a:r>
            <a:r>
              <a:rPr lang="fr-CA" dirty="0" smtClean="0">
                <a:solidFill>
                  <a:srgbClr val="401427"/>
                </a:solidFill>
              </a:rPr>
              <a:t> put </a:t>
            </a:r>
            <a:r>
              <a:rPr lang="fr-CA" dirty="0" err="1" smtClean="0">
                <a:solidFill>
                  <a:srgbClr val="401427"/>
                </a:solidFill>
              </a:rPr>
              <a:t>into</a:t>
            </a:r>
            <a:r>
              <a:rPr lang="fr-CA" dirty="0" smtClean="0">
                <a:solidFill>
                  <a:srgbClr val="401427"/>
                </a:solidFill>
              </a:rPr>
              <a:t> bonds </a:t>
            </a:r>
            <a:r>
              <a:rPr lang="fr-CA" dirty="0" err="1" smtClean="0">
                <a:solidFill>
                  <a:srgbClr val="401427"/>
                </a:solidFill>
              </a:rPr>
              <a:t>that</a:t>
            </a:r>
            <a:r>
              <a:rPr lang="fr-CA" dirty="0" smtClean="0">
                <a:solidFill>
                  <a:srgbClr val="401427"/>
                </a:solidFill>
              </a:rPr>
              <a:t> </a:t>
            </a:r>
            <a:r>
              <a:rPr lang="fr-CA" dirty="0" err="1" smtClean="0">
                <a:solidFill>
                  <a:srgbClr val="401427"/>
                </a:solidFill>
              </a:rPr>
              <a:t>pay</a:t>
            </a:r>
            <a:r>
              <a:rPr lang="fr-CA" dirty="0" smtClean="0">
                <a:solidFill>
                  <a:srgbClr val="401427"/>
                </a:solidFill>
              </a:rPr>
              <a:t> 7.35% </a:t>
            </a:r>
            <a:r>
              <a:rPr lang="fr-CA" dirty="0" err="1" smtClean="0">
                <a:solidFill>
                  <a:srgbClr val="401427"/>
                </a:solidFill>
              </a:rPr>
              <a:t>interest</a:t>
            </a:r>
            <a:r>
              <a:rPr lang="fr-CA" dirty="0" smtClean="0">
                <a:solidFill>
                  <a:srgbClr val="401427"/>
                </a:solidFill>
              </a:rPr>
              <a:t> </a:t>
            </a:r>
            <a:r>
              <a:rPr lang="fr-CA" dirty="0" err="1" smtClean="0">
                <a:solidFill>
                  <a:srgbClr val="401427"/>
                </a:solidFill>
              </a:rPr>
              <a:t>compounded</a:t>
            </a:r>
            <a:r>
              <a:rPr lang="fr-CA" dirty="0" smtClean="0">
                <a:solidFill>
                  <a:srgbClr val="401427"/>
                </a:solidFill>
              </a:rPr>
              <a:t> </a:t>
            </a:r>
            <a:r>
              <a:rPr lang="fr-CA" dirty="0" err="1" smtClean="0">
                <a:solidFill>
                  <a:srgbClr val="401427"/>
                </a:solidFill>
              </a:rPr>
              <a:t>continuously</a:t>
            </a:r>
            <a:r>
              <a:rPr lang="fr-CA" dirty="0" smtClean="0">
                <a:solidFill>
                  <a:srgbClr val="401427"/>
                </a:solidFill>
              </a:rPr>
              <a:t>, </a:t>
            </a:r>
            <a:r>
              <a:rPr lang="fr-CA" dirty="0" err="1" smtClean="0">
                <a:solidFill>
                  <a:srgbClr val="401427"/>
                </a:solidFill>
              </a:rPr>
              <a:t>find</a:t>
            </a:r>
            <a:r>
              <a:rPr lang="fr-CA" dirty="0" smtClean="0">
                <a:solidFill>
                  <a:srgbClr val="401427"/>
                </a:solidFill>
              </a:rPr>
              <a:t>:</a:t>
            </a:r>
            <a:br>
              <a:rPr lang="fr-CA" dirty="0" smtClean="0">
                <a:solidFill>
                  <a:srgbClr val="401427"/>
                </a:solidFill>
              </a:rPr>
            </a:br>
            <a:r>
              <a:rPr lang="fr-CA" dirty="0" smtClean="0">
                <a:solidFill>
                  <a:srgbClr val="401427"/>
                </a:solidFill>
              </a:rPr>
              <a:t>a. The </a:t>
            </a:r>
            <a:r>
              <a:rPr lang="fr-CA" dirty="0" err="1" smtClean="0">
                <a:solidFill>
                  <a:srgbClr val="401427"/>
                </a:solidFill>
              </a:rPr>
              <a:t>annual</a:t>
            </a:r>
            <a:r>
              <a:rPr lang="fr-CA" dirty="0" smtClean="0">
                <a:solidFill>
                  <a:srgbClr val="401427"/>
                </a:solidFill>
              </a:rPr>
              <a:t> </a:t>
            </a:r>
            <a:r>
              <a:rPr lang="fr-CA" dirty="0" err="1" smtClean="0">
                <a:solidFill>
                  <a:srgbClr val="401427"/>
                </a:solidFill>
              </a:rPr>
              <a:t>yield</a:t>
            </a:r>
            <a:r>
              <a:rPr lang="fr-CA" dirty="0" smtClean="0">
                <a:solidFill>
                  <a:srgbClr val="401427"/>
                </a:solidFill>
              </a:rPr>
              <a:t/>
            </a:r>
            <a:br>
              <a:rPr lang="fr-CA" dirty="0" smtClean="0">
                <a:solidFill>
                  <a:srgbClr val="401427"/>
                </a:solidFill>
              </a:rPr>
            </a:br>
            <a:r>
              <a:rPr lang="fr-CA" dirty="0" smtClean="0">
                <a:solidFill>
                  <a:srgbClr val="401427"/>
                </a:solidFill>
              </a:rPr>
              <a:t/>
            </a:r>
            <a:br>
              <a:rPr lang="fr-CA" dirty="0" smtClean="0">
                <a:solidFill>
                  <a:srgbClr val="401427"/>
                </a:solidFill>
              </a:rPr>
            </a:br>
            <a:r>
              <a:rPr lang="fr-CA" dirty="0" smtClean="0">
                <a:solidFill>
                  <a:srgbClr val="401427"/>
                </a:solidFill>
              </a:rPr>
              <a:t/>
            </a:r>
            <a:br>
              <a:rPr lang="fr-CA" dirty="0" smtClean="0">
                <a:solidFill>
                  <a:srgbClr val="401427"/>
                </a:solidFill>
              </a:rPr>
            </a:br>
            <a:r>
              <a:rPr lang="fr-CA" dirty="0" smtClean="0">
                <a:solidFill>
                  <a:srgbClr val="401427"/>
                </a:solidFill>
              </a:rPr>
              <a:t/>
            </a:r>
            <a:br>
              <a:rPr lang="fr-CA" dirty="0" smtClean="0">
                <a:solidFill>
                  <a:srgbClr val="401427"/>
                </a:solidFill>
              </a:rPr>
            </a:br>
            <a:r>
              <a:rPr lang="fr-CA" dirty="0" smtClean="0">
                <a:solidFill>
                  <a:srgbClr val="401427"/>
                </a:solidFill>
              </a:rPr>
              <a:t>b. The value of the </a:t>
            </a:r>
            <a:r>
              <a:rPr lang="fr-CA" dirty="0" err="1" smtClean="0">
                <a:solidFill>
                  <a:srgbClr val="401427"/>
                </a:solidFill>
              </a:rPr>
              <a:t>investment</a:t>
            </a:r>
            <a:r>
              <a:rPr lang="fr-CA" dirty="0" smtClean="0">
                <a:solidFill>
                  <a:srgbClr val="401427"/>
                </a:solidFill>
              </a:rPr>
              <a:t> </a:t>
            </a:r>
            <a:r>
              <a:rPr lang="fr-CA" dirty="0" err="1" smtClean="0">
                <a:solidFill>
                  <a:srgbClr val="401427"/>
                </a:solidFill>
              </a:rPr>
              <a:t>after</a:t>
            </a:r>
            <a:r>
              <a:rPr lang="fr-CA" dirty="0" smtClean="0">
                <a:solidFill>
                  <a:srgbClr val="401427"/>
                </a:solidFill>
              </a:rPr>
              <a:t> one </a:t>
            </a:r>
            <a:r>
              <a:rPr lang="fr-CA" dirty="0" err="1" smtClean="0">
                <a:solidFill>
                  <a:srgbClr val="401427"/>
                </a:solidFill>
              </a:rPr>
              <a:t>year</a:t>
            </a:r>
            <a:r>
              <a:rPr lang="fr-CA" dirty="0" smtClean="0">
                <a:solidFill>
                  <a:srgbClr val="401427"/>
                </a:solidFill>
              </a:rPr>
              <a:t/>
            </a:r>
            <a:br>
              <a:rPr lang="fr-CA" dirty="0" smtClean="0">
                <a:solidFill>
                  <a:srgbClr val="401427"/>
                </a:solidFill>
              </a:rPr>
            </a:br>
            <a:endParaRPr lang="fr-CA" dirty="0"/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1219200" y="2114550"/>
          <a:ext cx="2555875" cy="817563"/>
        </p:xfrm>
        <a:graphic>
          <a:graphicData uri="http://schemas.openxmlformats.org/presentationml/2006/ole">
            <p:oleObj spid="_x0000_s2050" name="Equation" r:id="rId3" imgW="660240" imgH="203040" progId="Equation.3">
              <p:embed/>
            </p:oleObj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3657600" y="2266950"/>
          <a:ext cx="1770062" cy="715368"/>
        </p:xfrm>
        <a:graphic>
          <a:graphicData uri="http://schemas.openxmlformats.org/presentationml/2006/ole">
            <p:oleObj spid="_x0000_s2051" name="Equation" r:id="rId4" imgW="457200" imgH="17748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04800" y="3714750"/>
          <a:ext cx="3541713" cy="817563"/>
        </p:xfrm>
        <a:graphic>
          <a:graphicData uri="http://schemas.openxmlformats.org/presentationml/2006/ole">
            <p:oleObj spid="_x0000_s2052" name="Equation" r:id="rId5" imgW="914400" imgH="203040" progId="Equation.3">
              <p:embed/>
            </p:oleObj>
          </a:graphicData>
        </a:graphic>
      </p:graphicFrame>
      <p:graphicFrame>
        <p:nvGraphicFramePr>
          <p:cNvPr id="2053" name="Object 7"/>
          <p:cNvGraphicFramePr>
            <a:graphicFrameLocks noChangeAspect="1"/>
          </p:cNvGraphicFramePr>
          <p:nvPr/>
        </p:nvGraphicFramePr>
        <p:xfrm>
          <a:off x="4038600" y="3867150"/>
          <a:ext cx="2851150" cy="817563"/>
        </p:xfrm>
        <a:graphic>
          <a:graphicData uri="http://schemas.openxmlformats.org/presentationml/2006/ole">
            <p:oleObj spid="_x0000_s2053" name="Equation" r:id="rId6" imgW="736560" imgH="2030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6562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04800" y="133350"/>
            <a:ext cx="7772400" cy="396479"/>
          </a:xfrm>
        </p:spPr>
        <p:txBody>
          <a:bodyPr>
            <a:normAutofit fontScale="90000"/>
          </a:bodyPr>
          <a:lstStyle/>
          <a:p>
            <a:r>
              <a:rPr lang="fr-CA" dirty="0" err="1" smtClean="0"/>
              <a:t>Example</a:t>
            </a:r>
            <a:r>
              <a:rPr lang="fr-CA" dirty="0" smtClean="0"/>
              <a:t> 2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04800" y="666750"/>
            <a:ext cx="8229600" cy="3394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401427"/>
                </a:solidFill>
              </a:rPr>
              <a:t>Suppose </a:t>
            </a:r>
            <a:r>
              <a:rPr lang="en-US" dirty="0" smtClean="0">
                <a:solidFill>
                  <a:srgbClr val="401427"/>
                </a:solidFill>
              </a:rPr>
              <a:t>$10,000 is put into a 5 year certificate of deposit that pays 7.35% interest compounded continuously.</a:t>
            </a:r>
            <a:br>
              <a:rPr lang="en-US" dirty="0" smtClean="0">
                <a:solidFill>
                  <a:srgbClr val="401427"/>
                </a:solidFill>
              </a:rPr>
            </a:br>
            <a:r>
              <a:rPr lang="en-US" dirty="0" smtClean="0">
                <a:solidFill>
                  <a:srgbClr val="401427"/>
                </a:solidFill>
              </a:rPr>
              <a:t/>
            </a:r>
            <a:br>
              <a:rPr lang="en-US" dirty="0" smtClean="0">
                <a:solidFill>
                  <a:srgbClr val="401427"/>
                </a:solidFill>
              </a:rPr>
            </a:br>
            <a:r>
              <a:rPr lang="en-US" dirty="0" smtClean="0">
                <a:solidFill>
                  <a:srgbClr val="401427"/>
                </a:solidFill>
              </a:rPr>
              <a:t>a. What is the balance at the end of this period?</a:t>
            </a:r>
            <a:br>
              <a:rPr lang="en-US" dirty="0" smtClean="0">
                <a:solidFill>
                  <a:srgbClr val="401427"/>
                </a:solidFill>
              </a:rPr>
            </a:br>
            <a:r>
              <a:rPr lang="en-US" dirty="0" smtClean="0">
                <a:solidFill>
                  <a:srgbClr val="401427"/>
                </a:solidFill>
              </a:rPr>
              <a:t/>
            </a:r>
            <a:br>
              <a:rPr lang="en-US" dirty="0" smtClean="0">
                <a:solidFill>
                  <a:srgbClr val="401427"/>
                </a:solidFill>
              </a:rPr>
            </a:br>
            <a:r>
              <a:rPr lang="en-US" dirty="0" smtClean="0">
                <a:solidFill>
                  <a:srgbClr val="401427"/>
                </a:solidFill>
              </a:rPr>
              <a:t/>
            </a:r>
            <a:br>
              <a:rPr lang="en-US" dirty="0" smtClean="0">
                <a:solidFill>
                  <a:srgbClr val="401427"/>
                </a:solidFill>
              </a:rPr>
            </a:br>
            <a:r>
              <a:rPr lang="en-US" dirty="0" smtClean="0">
                <a:solidFill>
                  <a:srgbClr val="401427"/>
                </a:solidFill>
              </a:rPr>
              <a:t>b. How does this compare with the balance if the interest were compounded annually?</a:t>
            </a:r>
            <a:r>
              <a:rPr lang="fr-CA" dirty="0" smtClean="0"/>
              <a:t> </a:t>
            </a:r>
            <a:endParaRPr lang="fr-CA" dirty="0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0" y="2419350"/>
          <a:ext cx="4525963" cy="787400"/>
        </p:xfrm>
        <a:graphic>
          <a:graphicData uri="http://schemas.openxmlformats.org/presentationml/2006/ole">
            <p:oleObj spid="_x0000_s3074" name="Equation" r:id="rId3" imgW="116820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724400" y="2495550"/>
          <a:ext cx="3887787" cy="787400"/>
        </p:xfrm>
        <a:graphic>
          <a:graphicData uri="http://schemas.openxmlformats.org/presentationml/2006/ole">
            <p:oleObj spid="_x0000_s3075" name="Equation" r:id="rId4" imgW="1002960" imgH="20304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0" y="3943350"/>
          <a:ext cx="3690938" cy="688975"/>
        </p:xfrm>
        <a:graphic>
          <a:graphicData uri="http://schemas.openxmlformats.org/presentationml/2006/ole">
            <p:oleObj spid="_x0000_s3076" name="Equation" r:id="rId5" imgW="952200" imgH="177480" progId="Equation.3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124200" y="4356100"/>
          <a:ext cx="3690938" cy="787400"/>
        </p:xfrm>
        <a:graphic>
          <a:graphicData uri="http://schemas.openxmlformats.org/presentationml/2006/ole">
            <p:oleObj spid="_x0000_s3077" name="Equation" r:id="rId6" imgW="952200" imgH="2030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6562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205979"/>
            <a:ext cx="8229600" cy="857250"/>
          </a:xfrm>
        </p:spPr>
        <p:txBody>
          <a:bodyPr>
            <a:normAutofit/>
          </a:bodyPr>
          <a:lstStyle/>
          <a:p>
            <a:r>
              <a:rPr lang="fr-CA" dirty="0" err="1" smtClean="0">
                <a:solidFill>
                  <a:srgbClr val="401427"/>
                </a:solidFill>
              </a:rPr>
              <a:t>Homework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295400" y="1123950"/>
            <a:ext cx="6553200" cy="3733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000" b="1" dirty="0" smtClean="0"/>
              <a:t>pages </a:t>
            </a:r>
            <a:r>
              <a:rPr lang="en-US" sz="6000" b="1" dirty="0" smtClean="0"/>
              <a:t>105 - 107 </a:t>
            </a:r>
            <a:endParaRPr lang="en-US" sz="6000" b="1" dirty="0" smtClean="0"/>
          </a:p>
          <a:p>
            <a:pPr algn="ctr">
              <a:buNone/>
            </a:pPr>
            <a:r>
              <a:rPr lang="en-US" sz="6000" b="1" dirty="0" smtClean="0"/>
              <a:t>2,4,8,9,</a:t>
            </a:r>
          </a:p>
          <a:p>
            <a:pPr algn="ctr">
              <a:buNone/>
            </a:pPr>
            <a:r>
              <a:rPr lang="en-US" sz="6000" b="1" dirty="0" smtClean="0"/>
              <a:t>11-14</a:t>
            </a:r>
            <a:endParaRPr lang="fr-CA" sz="6000" b="1" dirty="0"/>
          </a:p>
        </p:txBody>
      </p:sp>
    </p:spTree>
    <p:extLst>
      <p:ext uri="{BB962C8B-B14F-4D97-AF65-F5344CB8AC3E}">
        <p14:creationId xmlns:p14="http://schemas.microsoft.com/office/powerpoint/2010/main" xmlns="" val="27656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188</Template>
  <TotalTime>14</TotalTime>
  <Words>114</Words>
  <Application>Microsoft Office PowerPoint</Application>
  <PresentationFormat>On-screen Show (16:9)</PresentationFormat>
  <Paragraphs>26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188</vt:lpstr>
      <vt:lpstr>Microsoft Equation 3.0</vt:lpstr>
      <vt:lpstr>Exponential Models</vt:lpstr>
      <vt:lpstr>Objectives for the day…</vt:lpstr>
      <vt:lpstr>Definitions</vt:lpstr>
      <vt:lpstr>Formula for continuous change model</vt:lpstr>
      <vt:lpstr>Example 1</vt:lpstr>
      <vt:lpstr>Example 2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Models</dc:title>
  <dc:creator>Laura Helbing</dc:creator>
  <cp:lastModifiedBy>Laura Helbing</cp:lastModifiedBy>
  <cp:revision>1</cp:revision>
  <dcterms:created xsi:type="dcterms:W3CDTF">2011-10-04T01:24:33Z</dcterms:created>
  <dcterms:modified xsi:type="dcterms:W3CDTF">2011-10-04T01:38:54Z</dcterms:modified>
</cp:coreProperties>
</file>